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03" r:id="rId3"/>
    <p:sldId id="304"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305" r:id="rId18"/>
    <p:sldId id="277" r:id="rId19"/>
    <p:sldId id="278" r:id="rId20"/>
    <p:sldId id="279" r:id="rId21"/>
    <p:sldId id="280" r:id="rId22"/>
    <p:sldId id="281" r:id="rId23"/>
    <p:sldId id="282" r:id="rId24"/>
    <p:sldId id="283" r:id="rId25"/>
    <p:sldId id="284" r:id="rId26"/>
    <p:sldId id="302" r:id="rId27"/>
    <p:sldId id="300" r:id="rId28"/>
    <p:sldId id="299" r:id="rId29"/>
    <p:sldId id="30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bha samrit" userId="d5007fb7d3c6cee5" providerId="LiveId" clId="{2A7F27AB-34AA-401C-9D7A-3C462EB7741B}"/>
    <pc:docChg chg="undo custSel addSld delSld modSld">
      <pc:chgData name="vibha samrit" userId="d5007fb7d3c6cee5" providerId="LiveId" clId="{2A7F27AB-34AA-401C-9D7A-3C462EB7741B}" dt="2023-03-06T06:57:29.044" v="70" actId="2696"/>
      <pc:docMkLst>
        <pc:docMk/>
      </pc:docMkLst>
      <pc:sldChg chg="del">
        <pc:chgData name="vibha samrit" userId="d5007fb7d3c6cee5" providerId="LiveId" clId="{2A7F27AB-34AA-401C-9D7A-3C462EB7741B}" dt="2023-03-06T06:35:52.905" v="0" actId="2696"/>
        <pc:sldMkLst>
          <pc:docMk/>
          <pc:sldMk cId="553596303" sldId="257"/>
        </pc:sldMkLst>
      </pc:sldChg>
      <pc:sldChg chg="del">
        <pc:chgData name="vibha samrit" userId="d5007fb7d3c6cee5" providerId="LiveId" clId="{2A7F27AB-34AA-401C-9D7A-3C462EB7741B}" dt="2023-03-06T06:35:57.859" v="1" actId="2696"/>
        <pc:sldMkLst>
          <pc:docMk/>
          <pc:sldMk cId="3653238894" sldId="258"/>
        </pc:sldMkLst>
      </pc:sldChg>
      <pc:sldChg chg="del">
        <pc:chgData name="vibha samrit" userId="d5007fb7d3c6cee5" providerId="LiveId" clId="{2A7F27AB-34AA-401C-9D7A-3C462EB7741B}" dt="2023-03-06T06:36:30.830" v="6" actId="2696"/>
        <pc:sldMkLst>
          <pc:docMk/>
          <pc:sldMk cId="2982499299" sldId="259"/>
        </pc:sldMkLst>
      </pc:sldChg>
      <pc:sldChg chg="del">
        <pc:chgData name="vibha samrit" userId="d5007fb7d3c6cee5" providerId="LiveId" clId="{2A7F27AB-34AA-401C-9D7A-3C462EB7741B}" dt="2023-03-06T06:36:22.754" v="5" actId="2696"/>
        <pc:sldMkLst>
          <pc:docMk/>
          <pc:sldMk cId="2159880662" sldId="260"/>
        </pc:sldMkLst>
      </pc:sldChg>
      <pc:sldChg chg="del">
        <pc:chgData name="vibha samrit" userId="d5007fb7d3c6cee5" providerId="LiveId" clId="{2A7F27AB-34AA-401C-9D7A-3C462EB7741B}" dt="2023-03-06T06:36:14.312" v="4" actId="2696"/>
        <pc:sldMkLst>
          <pc:docMk/>
          <pc:sldMk cId="447733273" sldId="261"/>
        </pc:sldMkLst>
      </pc:sldChg>
      <pc:sldChg chg="del">
        <pc:chgData name="vibha samrit" userId="d5007fb7d3c6cee5" providerId="LiveId" clId="{2A7F27AB-34AA-401C-9D7A-3C462EB7741B}" dt="2023-03-06T06:36:10.654" v="3" actId="2696"/>
        <pc:sldMkLst>
          <pc:docMk/>
          <pc:sldMk cId="2455398425" sldId="262"/>
        </pc:sldMkLst>
      </pc:sldChg>
      <pc:sldChg chg="del">
        <pc:chgData name="vibha samrit" userId="d5007fb7d3c6cee5" providerId="LiveId" clId="{2A7F27AB-34AA-401C-9D7A-3C462EB7741B}" dt="2023-03-06T06:36:06.014" v="2" actId="2696"/>
        <pc:sldMkLst>
          <pc:docMk/>
          <pc:sldMk cId="3189890882" sldId="263"/>
        </pc:sldMkLst>
      </pc:sldChg>
      <pc:sldChg chg="add del">
        <pc:chgData name="vibha samrit" userId="d5007fb7d3c6cee5" providerId="LiveId" clId="{2A7F27AB-34AA-401C-9D7A-3C462EB7741B}" dt="2023-03-06T06:57:22.934" v="59" actId="2696"/>
        <pc:sldMkLst>
          <pc:docMk/>
          <pc:sldMk cId="1339872935" sldId="285"/>
        </pc:sldMkLst>
      </pc:sldChg>
      <pc:sldChg chg="add del">
        <pc:chgData name="vibha samrit" userId="d5007fb7d3c6cee5" providerId="LiveId" clId="{2A7F27AB-34AA-401C-9D7A-3C462EB7741B}" dt="2023-03-06T06:57:23.479" v="60" actId="2696"/>
        <pc:sldMkLst>
          <pc:docMk/>
          <pc:sldMk cId="1454123651" sldId="286"/>
        </pc:sldMkLst>
      </pc:sldChg>
      <pc:sldChg chg="add del">
        <pc:chgData name="vibha samrit" userId="d5007fb7d3c6cee5" providerId="LiveId" clId="{2A7F27AB-34AA-401C-9D7A-3C462EB7741B}" dt="2023-03-06T06:57:24.095" v="61" actId="2696"/>
        <pc:sldMkLst>
          <pc:docMk/>
          <pc:sldMk cId="3192924444" sldId="287"/>
        </pc:sldMkLst>
      </pc:sldChg>
      <pc:sldChg chg="add del">
        <pc:chgData name="vibha samrit" userId="d5007fb7d3c6cee5" providerId="LiveId" clId="{2A7F27AB-34AA-401C-9D7A-3C462EB7741B}" dt="2023-03-06T06:57:24.626" v="62" actId="2696"/>
        <pc:sldMkLst>
          <pc:docMk/>
          <pc:sldMk cId="3688845825" sldId="288"/>
        </pc:sldMkLst>
      </pc:sldChg>
      <pc:sldChg chg="add del">
        <pc:chgData name="vibha samrit" userId="d5007fb7d3c6cee5" providerId="LiveId" clId="{2A7F27AB-34AA-401C-9D7A-3C462EB7741B}" dt="2023-03-06T06:57:25.181" v="63" actId="2696"/>
        <pc:sldMkLst>
          <pc:docMk/>
          <pc:sldMk cId="3911347338" sldId="289"/>
        </pc:sldMkLst>
      </pc:sldChg>
      <pc:sldChg chg="add del">
        <pc:chgData name="vibha samrit" userId="d5007fb7d3c6cee5" providerId="LiveId" clId="{2A7F27AB-34AA-401C-9D7A-3C462EB7741B}" dt="2023-03-06T06:57:25.683" v="64" actId="2696"/>
        <pc:sldMkLst>
          <pc:docMk/>
          <pc:sldMk cId="3204416565" sldId="290"/>
        </pc:sldMkLst>
      </pc:sldChg>
      <pc:sldChg chg="add del">
        <pc:chgData name="vibha samrit" userId="d5007fb7d3c6cee5" providerId="LiveId" clId="{2A7F27AB-34AA-401C-9D7A-3C462EB7741B}" dt="2023-03-06T06:57:26.164" v="65" actId="2696"/>
        <pc:sldMkLst>
          <pc:docMk/>
          <pc:sldMk cId="2102126578" sldId="291"/>
        </pc:sldMkLst>
      </pc:sldChg>
      <pc:sldChg chg="add del">
        <pc:chgData name="vibha samrit" userId="d5007fb7d3c6cee5" providerId="LiveId" clId="{2A7F27AB-34AA-401C-9D7A-3C462EB7741B}" dt="2023-03-06T06:57:26.634" v="66" actId="2696"/>
        <pc:sldMkLst>
          <pc:docMk/>
          <pc:sldMk cId="2353968275" sldId="292"/>
        </pc:sldMkLst>
      </pc:sldChg>
      <pc:sldChg chg="add del">
        <pc:chgData name="vibha samrit" userId="d5007fb7d3c6cee5" providerId="LiveId" clId="{2A7F27AB-34AA-401C-9D7A-3C462EB7741B}" dt="2023-03-06T06:57:27.663" v="67" actId="2696"/>
        <pc:sldMkLst>
          <pc:docMk/>
          <pc:sldMk cId="184139392" sldId="293"/>
        </pc:sldMkLst>
      </pc:sldChg>
      <pc:sldChg chg="add del">
        <pc:chgData name="vibha samrit" userId="d5007fb7d3c6cee5" providerId="LiveId" clId="{2A7F27AB-34AA-401C-9D7A-3C462EB7741B}" dt="2023-03-06T06:57:28.107" v="68" actId="2696"/>
        <pc:sldMkLst>
          <pc:docMk/>
          <pc:sldMk cId="2101178663" sldId="294"/>
        </pc:sldMkLst>
      </pc:sldChg>
      <pc:sldChg chg="add del">
        <pc:chgData name="vibha samrit" userId="d5007fb7d3c6cee5" providerId="LiveId" clId="{2A7F27AB-34AA-401C-9D7A-3C462EB7741B}" dt="2023-03-06T06:57:28.554" v="69" actId="2696"/>
        <pc:sldMkLst>
          <pc:docMk/>
          <pc:sldMk cId="961444392" sldId="295"/>
        </pc:sldMkLst>
      </pc:sldChg>
      <pc:sldChg chg="add del">
        <pc:chgData name="vibha samrit" userId="d5007fb7d3c6cee5" providerId="LiveId" clId="{2A7F27AB-34AA-401C-9D7A-3C462EB7741B}" dt="2023-03-06T06:57:29.044" v="70" actId="2696"/>
        <pc:sldMkLst>
          <pc:docMk/>
          <pc:sldMk cId="2932252531" sldId="296"/>
        </pc:sldMkLst>
      </pc:sldChg>
      <pc:sldChg chg="modSp new mod">
        <pc:chgData name="vibha samrit" userId="d5007fb7d3c6cee5" providerId="LiveId" clId="{2A7F27AB-34AA-401C-9D7A-3C462EB7741B}" dt="2023-03-06T06:37:17.898" v="34" actId="255"/>
        <pc:sldMkLst>
          <pc:docMk/>
          <pc:sldMk cId="3540467785" sldId="305"/>
        </pc:sldMkLst>
        <pc:spChg chg="mod">
          <ac:chgData name="vibha samrit" userId="d5007fb7d3c6cee5" providerId="LiveId" clId="{2A7F27AB-34AA-401C-9D7A-3C462EB7741B}" dt="2023-03-06T06:37:17.898" v="34" actId="255"/>
          <ac:spMkLst>
            <pc:docMk/>
            <pc:sldMk cId="3540467785" sldId="305"/>
            <ac:spMk id="3" creationId="{33CC389C-2DE8-A378-7F2F-7018FCF7380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94C13D6-C270-4CEA-B016-DFB7913C7C4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endParaRPr lang="en-IN"/>
          </a:p>
        </p:txBody>
      </p:sp>
      <p:sp>
        <p:nvSpPr>
          <p:cNvPr id="3" name="Text Placeholder 2"/>
          <p:cNvSpPr>
            <a:spLocks noGrp="1"/>
          </p:cNvSpPr>
          <p:nvPr>
            <p:ph type="body"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6477B6-ED55-49D8-BE6D-F71F211D3F1F}" type="slidenum">
              <a:rPr lang="en-US"/>
              <a:pPr>
                <a:defRPr/>
              </a:pPr>
              <a:t>‹#›</a:t>
            </a:fld>
            <a:endParaRPr lang="en-US"/>
          </a:p>
        </p:txBody>
      </p:sp>
    </p:spTree>
    <p:extLst>
      <p:ext uri="{BB962C8B-B14F-4D97-AF65-F5344CB8AC3E}">
        <p14:creationId xmlns:p14="http://schemas.microsoft.com/office/powerpoint/2010/main" xmlns="" val="352898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518975-8478-4753-9DA9-A33B328E99F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C13D6-C270-4CEA-B016-DFB7913C7C4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518975-8478-4753-9DA9-A33B328E99F9}" type="datetimeFigureOut">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D518975-8478-4753-9DA9-A33B328E99F9}" type="datetimeFigureOut">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D518975-8478-4753-9DA9-A33B328E99F9}" type="datetimeFigureOut">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C13D6-C270-4CEA-B016-DFB7913C7C4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FD518975-8478-4753-9DA9-A33B328E99F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C13D6-C270-4CEA-B016-DFB7913C7C4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518975-8478-4753-9DA9-A33B328E99F9}" type="datetimeFigureOut">
              <a:rPr lang="en-US" smtClean="0"/>
              <a:pPr/>
              <a:t>4/18/2023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94C13D6-C270-4CEA-B016-DFB7913C7C4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28600"/>
            <a:ext cx="7620000" cy="1676400"/>
          </a:xfrm>
        </p:spPr>
        <p:txBody>
          <a:bodyPr>
            <a:normAutofit fontScale="90000"/>
          </a:bodyPr>
          <a:lstStyle/>
          <a:p>
            <a:r>
              <a:rPr lang="en-US" altLang="en-US" dirty="0"/>
              <a:t>RUNGTA COLLEGE OF DENTAL      SCIENCES AND RESEARCH</a:t>
            </a:r>
            <a:endParaRPr lang="en-US" dirty="0"/>
          </a:p>
        </p:txBody>
      </p:sp>
      <p:sp>
        <p:nvSpPr>
          <p:cNvPr id="3" name="Subtitle 2"/>
          <p:cNvSpPr>
            <a:spLocks noGrp="1"/>
          </p:cNvSpPr>
          <p:nvPr>
            <p:ph type="subTitle" idx="1"/>
          </p:nvPr>
        </p:nvSpPr>
        <p:spPr>
          <a:xfrm>
            <a:off x="1371600" y="3048000"/>
            <a:ext cx="7406640" cy="1752600"/>
          </a:xfrm>
        </p:spPr>
        <p:txBody>
          <a:bodyPr/>
          <a:lstStyle/>
          <a:p>
            <a:pPr eaLnBrk="1" hangingPunct="1">
              <a:defRPr/>
            </a:pPr>
            <a:r>
              <a:rPr lang="en-US" altLang="en-US" sz="3600" dirty="0">
                <a:latin typeface="+mj-lt"/>
              </a:rPr>
              <a:t>                </a:t>
            </a:r>
            <a:r>
              <a:rPr lang="en-US" altLang="en-US" sz="3600" u="sng" dirty="0">
                <a:latin typeface="+mj-lt"/>
              </a:rPr>
              <a:t>DENTAL </a:t>
            </a:r>
            <a:r>
              <a:rPr lang="en-US" altLang="en-US" sz="3600" i="1" u="sng" dirty="0">
                <a:latin typeface="+mj-lt"/>
              </a:rPr>
              <a:t>CEMENTS</a:t>
            </a:r>
            <a:endParaRPr lang="en-US" altLang="en-US" sz="3600" u="sng" dirty="0">
              <a:latin typeface="+mj-lt"/>
            </a:endParaRPr>
          </a:p>
          <a:p>
            <a:pPr eaLnBrk="1" hangingPunct="1">
              <a:defRPr/>
            </a:pPr>
            <a:r>
              <a:rPr lang="en-US" altLang="en-US" u="sng" dirty="0"/>
              <a:t>DEPARTMENT OF CONSERVATIVE DENTISTRY AND ENDODONTICS</a:t>
            </a:r>
            <a:endParaRPr lang="en-IN" altLang="en-US" u="sng" dirty="0"/>
          </a:p>
          <a:p>
            <a:endParaRPr lang="en-US" dirty="0"/>
          </a:p>
        </p:txBody>
      </p:sp>
    </p:spTree>
    <p:extLst>
      <p:ext uri="{BB962C8B-B14F-4D97-AF65-F5344CB8AC3E}">
        <p14:creationId xmlns:p14="http://schemas.microsoft.com/office/powerpoint/2010/main" xmlns="" val="262986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0" y="152400"/>
            <a:ext cx="8991600" cy="6705600"/>
          </a:xfrm>
        </p:spPr>
        <p:txBody>
          <a:bodyPr/>
          <a:lstStyle/>
          <a:p>
            <a:pPr eaLnBrk="1" hangingPunct="1">
              <a:defRPr/>
            </a:pPr>
            <a:r>
              <a:rPr lang="en-US" sz="2800">
                <a:solidFill>
                  <a:srgbClr val="FF0000"/>
                </a:solidFill>
              </a:rPr>
              <a:t>Water settable cements:-</a:t>
            </a:r>
            <a:endParaRPr lang="en-US" sz="2800">
              <a:solidFill>
                <a:schemeClr val="tx2"/>
              </a:solidFill>
            </a:endParaRPr>
          </a:p>
          <a:p>
            <a:pPr eaLnBrk="1" hangingPunct="1">
              <a:defRPr/>
            </a:pPr>
            <a:r>
              <a:rPr lang="en-US" sz="2400">
                <a:solidFill>
                  <a:schemeClr val="tx2"/>
                </a:solidFill>
              </a:rPr>
              <a:t>The polyacrylic acid copolymer may be freeze dried and mixed with glass ionomer powder</a:t>
            </a:r>
          </a:p>
          <a:p>
            <a:pPr eaLnBrk="1" hangingPunct="1">
              <a:defRPr/>
            </a:pPr>
            <a:r>
              <a:rPr lang="en-US" sz="2400">
                <a:solidFill>
                  <a:schemeClr val="tx2"/>
                </a:solidFill>
              </a:rPr>
              <a:t>The Liquid is water or water with tartaric acid.</a:t>
            </a:r>
          </a:p>
          <a:p>
            <a:pPr eaLnBrk="1" hangingPunct="1">
              <a:buFontTx/>
              <a:buNone/>
              <a:defRPr/>
            </a:pPr>
            <a:endParaRPr lang="en-US" sz="2400">
              <a:solidFill>
                <a:schemeClr val="tx2"/>
              </a:solidFill>
            </a:endParaRPr>
          </a:p>
          <a:p>
            <a:pPr eaLnBrk="1" hangingPunct="1">
              <a:defRPr/>
            </a:pPr>
            <a:r>
              <a:rPr lang="en-US" sz="2800">
                <a:solidFill>
                  <a:srgbClr val="FF0000"/>
                </a:solidFill>
              </a:rPr>
              <a:t>Manufacturing of the powder</a:t>
            </a:r>
          </a:p>
          <a:p>
            <a:pPr eaLnBrk="1" hangingPunct="1">
              <a:defRPr/>
            </a:pPr>
            <a:r>
              <a:rPr lang="en-US" sz="2400">
                <a:solidFill>
                  <a:schemeClr val="tx2"/>
                </a:solidFill>
              </a:rPr>
              <a:t>The raw material components are fused at temp 1100-1500</a:t>
            </a:r>
            <a:r>
              <a:rPr lang="en-US" sz="2400">
                <a:solidFill>
                  <a:schemeClr val="tx2"/>
                </a:solidFill>
                <a:cs typeface="Tahoma" pitchFamily="34" charset="0"/>
              </a:rPr>
              <a:t>°C</a:t>
            </a:r>
          </a:p>
          <a:p>
            <a:pPr eaLnBrk="1" hangingPunct="1">
              <a:defRPr/>
            </a:pPr>
            <a:r>
              <a:rPr lang="en-US" sz="2400">
                <a:solidFill>
                  <a:schemeClr val="tx2"/>
                </a:solidFill>
                <a:cs typeface="Tahoma" pitchFamily="34" charset="0"/>
              </a:rPr>
              <a:t>The glass is ground to particle size- 20 to 50 u</a:t>
            </a:r>
          </a:p>
          <a:p>
            <a:pPr eaLnBrk="1" hangingPunct="1">
              <a:defRPr/>
            </a:pPr>
            <a:endParaRPr lang="en-US" sz="2400">
              <a:solidFill>
                <a:schemeClr val="tx2"/>
              </a:solidFill>
              <a:cs typeface="Tahoma" pitchFamily="34" charset="0"/>
            </a:endParaRPr>
          </a:p>
          <a:p>
            <a:pPr eaLnBrk="1" hangingPunct="1">
              <a:buFontTx/>
              <a:buNone/>
              <a:defRPr/>
            </a:pPr>
            <a:r>
              <a:rPr lang="en-US" sz="2400">
                <a:solidFill>
                  <a:schemeClr val="tx2"/>
                </a:solidFill>
                <a:cs typeface="Tahoma" pitchFamily="34" charset="0"/>
              </a:rPr>
              <a:t>  </a:t>
            </a:r>
            <a:r>
              <a:rPr lang="en-US" sz="2800">
                <a:solidFill>
                  <a:srgbClr val="FF0000"/>
                </a:solidFill>
                <a:cs typeface="Tahoma" pitchFamily="34" charset="0"/>
              </a:rPr>
              <a:t>Setting reaction:-</a:t>
            </a:r>
          </a:p>
          <a:p>
            <a:pPr eaLnBrk="1" hangingPunct="1">
              <a:buSzPct val="95000"/>
              <a:buFont typeface="Wingdings" pitchFamily="2" charset="2"/>
              <a:buChar char="Ø"/>
              <a:defRPr/>
            </a:pPr>
            <a:r>
              <a:rPr lang="en-US" sz="2400">
                <a:solidFill>
                  <a:schemeClr val="tx2"/>
                </a:solidFill>
                <a:cs typeface="Tahoma" pitchFamily="34" charset="0"/>
              </a:rPr>
              <a:t>  Powder &amp;Liquid mixed together</a:t>
            </a:r>
          </a:p>
          <a:p>
            <a:pPr eaLnBrk="1" hangingPunct="1">
              <a:buSzPct val="95000"/>
              <a:buFont typeface="Wingdings" pitchFamily="2" charset="2"/>
              <a:buChar char="Ø"/>
              <a:defRPr/>
            </a:pPr>
            <a:r>
              <a:rPr lang="en-US" sz="2400">
                <a:solidFill>
                  <a:schemeClr val="tx2"/>
                </a:solidFill>
                <a:cs typeface="Tahoma" pitchFamily="34" charset="0"/>
              </a:rPr>
              <a:t>Calcium polysalts forms first and later aluminum polysalts</a:t>
            </a:r>
          </a:p>
          <a:p>
            <a:pPr eaLnBrk="1" hangingPunct="1">
              <a:buSzPct val="95000"/>
              <a:buFont typeface="Wingdings" pitchFamily="2" charset="2"/>
              <a:buChar char="Ø"/>
              <a:defRPr/>
            </a:pPr>
            <a:r>
              <a:rPr lang="en-US" sz="2400">
                <a:solidFill>
                  <a:schemeClr val="tx2"/>
                </a:solidFill>
                <a:cs typeface="Tahoma" pitchFamily="34" charset="0"/>
              </a:rPr>
              <a:t>The salts hydrate to form a gel matrix</a:t>
            </a:r>
          </a:p>
          <a:p>
            <a:pPr eaLnBrk="1" hangingPunct="1">
              <a:buSzPct val="95000"/>
              <a:buFont typeface="Wingdings" pitchFamily="2" charset="2"/>
              <a:buChar char="Ø"/>
              <a:defRPr/>
            </a:pPr>
            <a:r>
              <a:rPr lang="en-US" sz="2400">
                <a:solidFill>
                  <a:schemeClr val="tx2"/>
                </a:solidFill>
                <a:cs typeface="Tahoma" pitchFamily="34" charset="0"/>
              </a:rPr>
              <a:t>The unreacted glass particles are sheathed by silica gel.</a:t>
            </a:r>
          </a:p>
          <a:p>
            <a:pPr eaLnBrk="1" hangingPunct="1">
              <a:buSzPct val="95000"/>
              <a:buFont typeface="Wingdings" pitchFamily="2" charset="2"/>
              <a:buChar char="Ø"/>
              <a:defRPr/>
            </a:pPr>
            <a:endParaRPr lang="en-US" sz="2400">
              <a:solidFill>
                <a:schemeClr val="tx2"/>
              </a:solidFill>
              <a:cs typeface="Tahoma" pitchFamily="34" charset="0"/>
            </a:endParaRPr>
          </a:p>
        </p:txBody>
      </p:sp>
    </p:spTree>
    <p:extLst>
      <p:ext uri="{BB962C8B-B14F-4D97-AF65-F5344CB8AC3E}">
        <p14:creationId xmlns:p14="http://schemas.microsoft.com/office/powerpoint/2010/main" xmlns="" val="249944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Structure of set cement</a:t>
            </a:r>
          </a:p>
          <a:p>
            <a:pPr eaLnBrk="1" hangingPunct="1">
              <a:defRPr/>
            </a:pPr>
            <a:endParaRPr lang="en-US" sz="2400">
              <a:solidFill>
                <a:schemeClr val="tx2"/>
              </a:solidFill>
            </a:endParaRPr>
          </a:p>
          <a:p>
            <a:pPr eaLnBrk="1" hangingPunct="1">
              <a:defRPr/>
            </a:pPr>
            <a:r>
              <a:rPr lang="en-US" sz="2400">
                <a:solidFill>
                  <a:schemeClr val="tx2"/>
                </a:solidFill>
              </a:rPr>
              <a:t>Consists of agglomerates of unreacted powder particles surrounded by silica gel and embeded in an amorphous matrix of calcium and aluminum polysalts.</a:t>
            </a:r>
          </a:p>
          <a:p>
            <a:pPr eaLnBrk="1" hangingPunct="1">
              <a:buFontTx/>
              <a:buNone/>
              <a:defRPr/>
            </a:pPr>
            <a:endParaRPr lang="en-US" sz="2400">
              <a:solidFill>
                <a:schemeClr val="tx2"/>
              </a:solidFill>
            </a:endParaRPr>
          </a:p>
          <a:p>
            <a:pPr eaLnBrk="1" hangingPunct="1">
              <a:defRPr/>
            </a:pPr>
            <a:r>
              <a:rPr lang="en-US" sz="2400">
                <a:solidFill>
                  <a:srgbClr val="FF0000"/>
                </a:solidFill>
              </a:rPr>
              <a:t>Setting time</a:t>
            </a:r>
          </a:p>
          <a:p>
            <a:pPr eaLnBrk="1" hangingPunct="1">
              <a:defRPr/>
            </a:pPr>
            <a:endParaRPr lang="en-US" sz="2400">
              <a:solidFill>
                <a:srgbClr val="FF0000"/>
              </a:solidFill>
            </a:endParaRPr>
          </a:p>
          <a:p>
            <a:pPr eaLnBrk="1" hangingPunct="1">
              <a:defRPr/>
            </a:pPr>
            <a:r>
              <a:rPr lang="en-US" sz="2400">
                <a:solidFill>
                  <a:schemeClr val="tx2"/>
                </a:solidFill>
              </a:rPr>
              <a:t>Type I…. 4 to 5 minutes</a:t>
            </a:r>
          </a:p>
          <a:p>
            <a:pPr eaLnBrk="1" hangingPunct="1">
              <a:buFontTx/>
              <a:buNone/>
              <a:defRPr/>
            </a:pPr>
            <a:endParaRPr lang="en-US" sz="2400">
              <a:solidFill>
                <a:schemeClr val="tx2"/>
              </a:solidFill>
            </a:endParaRPr>
          </a:p>
          <a:p>
            <a:pPr eaLnBrk="1" hangingPunct="1">
              <a:defRPr/>
            </a:pPr>
            <a:r>
              <a:rPr lang="en-US" sz="2400">
                <a:solidFill>
                  <a:schemeClr val="tx2"/>
                </a:solidFill>
              </a:rPr>
              <a:t>Type II….  7 minutes.</a:t>
            </a:r>
          </a:p>
        </p:txBody>
      </p:sp>
    </p:spTree>
    <p:extLst>
      <p:ext uri="{BB962C8B-B14F-4D97-AF65-F5344CB8AC3E}">
        <p14:creationId xmlns:p14="http://schemas.microsoft.com/office/powerpoint/2010/main" xmlns="" val="3901061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0" y="0"/>
            <a:ext cx="9144000" cy="6858000"/>
          </a:xfrm>
        </p:spPr>
        <p:txBody>
          <a:bodyPr/>
          <a:lstStyle/>
          <a:p>
            <a:pPr eaLnBrk="1" hangingPunct="1">
              <a:defRPr/>
            </a:pPr>
            <a:r>
              <a:rPr lang="en-US" sz="2800" b="1">
                <a:solidFill>
                  <a:srgbClr val="FF0000"/>
                </a:solidFill>
              </a:rPr>
              <a:t>Properties:-</a:t>
            </a:r>
            <a:endParaRPr lang="en-US" sz="2800">
              <a:solidFill>
                <a:srgbClr val="FF9900"/>
              </a:solidFill>
            </a:endParaRPr>
          </a:p>
          <a:p>
            <a:pPr eaLnBrk="1" hangingPunct="1">
              <a:defRPr/>
            </a:pPr>
            <a:r>
              <a:rPr lang="en-US" sz="2800">
                <a:solidFill>
                  <a:srgbClr val="FF9900"/>
                </a:solidFill>
              </a:rPr>
              <a:t>Mechanical </a:t>
            </a:r>
          </a:p>
          <a:p>
            <a:pPr eaLnBrk="1" hangingPunct="1">
              <a:defRPr/>
            </a:pPr>
            <a:r>
              <a:rPr lang="en-US" sz="2400">
                <a:solidFill>
                  <a:schemeClr val="tx2"/>
                </a:solidFill>
              </a:rPr>
              <a:t>Compressive strength-   150 Mpa (less than silicate cement)</a:t>
            </a:r>
          </a:p>
          <a:p>
            <a:pPr eaLnBrk="1" hangingPunct="1">
              <a:defRPr/>
            </a:pPr>
            <a:r>
              <a:rPr lang="en-US" sz="2400">
                <a:solidFill>
                  <a:schemeClr val="tx2"/>
                </a:solidFill>
              </a:rPr>
              <a:t>Tensile strength-           6.6 Mpa  (higher than silicate)</a:t>
            </a:r>
          </a:p>
          <a:p>
            <a:pPr eaLnBrk="1" hangingPunct="1">
              <a:defRPr/>
            </a:pPr>
            <a:r>
              <a:rPr lang="en-US" sz="2400">
                <a:solidFill>
                  <a:schemeClr val="tx2"/>
                </a:solidFill>
              </a:rPr>
              <a:t>Hardness-                    48 KHN</a:t>
            </a:r>
          </a:p>
          <a:p>
            <a:pPr eaLnBrk="1" hangingPunct="1">
              <a:defRPr/>
            </a:pPr>
            <a:r>
              <a:rPr lang="en-US" sz="2400">
                <a:solidFill>
                  <a:schemeClr val="tx2"/>
                </a:solidFill>
              </a:rPr>
              <a:t>Fracture toughness- much inferior to composite</a:t>
            </a:r>
          </a:p>
          <a:p>
            <a:pPr eaLnBrk="1" hangingPunct="1">
              <a:buFontTx/>
              <a:buNone/>
              <a:defRPr/>
            </a:pPr>
            <a:endParaRPr lang="en-US" sz="2400">
              <a:solidFill>
                <a:schemeClr val="tx2"/>
              </a:solidFill>
            </a:endParaRPr>
          </a:p>
          <a:p>
            <a:pPr eaLnBrk="1" hangingPunct="1">
              <a:defRPr/>
            </a:pPr>
            <a:r>
              <a:rPr lang="en-US" sz="2800">
                <a:solidFill>
                  <a:srgbClr val="FF9900"/>
                </a:solidFill>
              </a:rPr>
              <a:t>Solubility and Disintegration</a:t>
            </a:r>
            <a:r>
              <a:rPr lang="en-US" sz="2800" b="1">
                <a:solidFill>
                  <a:schemeClr val="tx2"/>
                </a:solidFill>
              </a:rPr>
              <a:t> </a:t>
            </a:r>
            <a:endParaRPr lang="en-US" sz="2400" b="1">
              <a:solidFill>
                <a:schemeClr val="tx2"/>
              </a:solidFill>
            </a:endParaRPr>
          </a:p>
          <a:p>
            <a:pPr eaLnBrk="1" hangingPunct="1">
              <a:defRPr/>
            </a:pPr>
            <a:r>
              <a:rPr lang="en-US" sz="2400">
                <a:solidFill>
                  <a:schemeClr val="tx2"/>
                </a:solidFill>
              </a:rPr>
              <a:t>Initial solubility is high due to leaching of intermediate products</a:t>
            </a:r>
          </a:p>
          <a:p>
            <a:pPr eaLnBrk="1" hangingPunct="1">
              <a:buFontTx/>
              <a:buNone/>
              <a:defRPr/>
            </a:pPr>
            <a:r>
              <a:rPr lang="en-US" sz="2400">
                <a:solidFill>
                  <a:schemeClr val="tx2"/>
                </a:solidFill>
              </a:rPr>
              <a:t>    or those not involved in matrix formation.</a:t>
            </a:r>
          </a:p>
          <a:p>
            <a:pPr eaLnBrk="1" hangingPunct="1">
              <a:defRPr/>
            </a:pPr>
            <a:r>
              <a:rPr lang="en-US" sz="2400">
                <a:solidFill>
                  <a:schemeClr val="tx2"/>
                </a:solidFill>
              </a:rPr>
              <a:t>Solubility is…0.4%</a:t>
            </a:r>
          </a:p>
          <a:p>
            <a:pPr eaLnBrk="1" hangingPunct="1">
              <a:defRPr/>
            </a:pPr>
            <a:r>
              <a:rPr lang="en-US">
                <a:solidFill>
                  <a:schemeClr val="tx2"/>
                </a:solidFill>
              </a:rPr>
              <a:t> </a:t>
            </a:r>
            <a:r>
              <a:rPr lang="en-US" sz="2800">
                <a:solidFill>
                  <a:srgbClr val="FF9900"/>
                </a:solidFill>
              </a:rPr>
              <a:t>Mechanism of Adhesion</a:t>
            </a:r>
            <a:r>
              <a:rPr lang="en-US" b="1">
                <a:solidFill>
                  <a:srgbClr val="FF9900"/>
                </a:solidFill>
              </a:rPr>
              <a:t> </a:t>
            </a:r>
          </a:p>
          <a:p>
            <a:pPr eaLnBrk="1" hangingPunct="1">
              <a:defRPr/>
            </a:pPr>
            <a:r>
              <a:rPr lang="en-US" sz="2400">
                <a:solidFill>
                  <a:schemeClr val="tx2"/>
                </a:solidFill>
              </a:rPr>
              <a:t>Chemical bonding is due the reaction between the Carboxyl groups of the polyacids and the calcium in the apetite of the enamel and dentin.</a:t>
            </a:r>
          </a:p>
          <a:p>
            <a:pPr eaLnBrk="1" hangingPunct="1">
              <a:defRPr/>
            </a:pPr>
            <a:endParaRPr lang="en-US">
              <a:solidFill>
                <a:schemeClr val="tx2"/>
              </a:solidFill>
            </a:endParaRPr>
          </a:p>
          <a:p>
            <a:pPr eaLnBrk="1" hangingPunct="1">
              <a:defRPr/>
            </a:pPr>
            <a:endParaRPr lang="en-US">
              <a:solidFill>
                <a:schemeClr val="tx2"/>
              </a:solidFill>
            </a:endParaRPr>
          </a:p>
        </p:txBody>
      </p:sp>
    </p:spTree>
    <p:extLst>
      <p:ext uri="{BB962C8B-B14F-4D97-AF65-F5344CB8AC3E}">
        <p14:creationId xmlns:p14="http://schemas.microsoft.com/office/powerpoint/2010/main" xmlns="" val="11855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0" y="0"/>
            <a:ext cx="9144000" cy="6858000"/>
          </a:xfrm>
        </p:spPr>
        <p:txBody>
          <a:bodyPr/>
          <a:lstStyle/>
          <a:p>
            <a:pPr eaLnBrk="1" hangingPunct="1">
              <a:defRPr/>
            </a:pPr>
            <a:r>
              <a:rPr lang="en-US" sz="2800">
                <a:solidFill>
                  <a:srgbClr val="FF9900"/>
                </a:solidFill>
              </a:rPr>
              <a:t>Esthetics</a:t>
            </a:r>
          </a:p>
          <a:p>
            <a:pPr eaLnBrk="1" hangingPunct="1">
              <a:defRPr/>
            </a:pPr>
            <a:r>
              <a:rPr lang="en-US" sz="2400">
                <a:solidFill>
                  <a:schemeClr val="tx2"/>
                </a:solidFill>
              </a:rPr>
              <a:t>They are inferior to silicates and composites in this respect.</a:t>
            </a:r>
          </a:p>
          <a:p>
            <a:pPr eaLnBrk="1" hangingPunct="1">
              <a:defRPr/>
            </a:pPr>
            <a:r>
              <a:rPr lang="en-US" sz="2400">
                <a:solidFill>
                  <a:schemeClr val="tx2"/>
                </a:solidFill>
              </a:rPr>
              <a:t>They lack translucency </a:t>
            </a:r>
          </a:p>
          <a:p>
            <a:pPr eaLnBrk="1" hangingPunct="1">
              <a:defRPr/>
            </a:pPr>
            <a:r>
              <a:rPr lang="en-US" sz="2400">
                <a:solidFill>
                  <a:schemeClr val="tx2"/>
                </a:solidFill>
              </a:rPr>
              <a:t>Have a rough surface texture.</a:t>
            </a:r>
          </a:p>
          <a:p>
            <a:pPr eaLnBrk="1" hangingPunct="1">
              <a:buFontTx/>
              <a:buNone/>
              <a:defRPr/>
            </a:pPr>
            <a:endParaRPr lang="en-US" sz="2400">
              <a:solidFill>
                <a:schemeClr val="tx2"/>
              </a:solidFill>
            </a:endParaRPr>
          </a:p>
          <a:p>
            <a:pPr eaLnBrk="1" hangingPunct="1">
              <a:defRPr/>
            </a:pPr>
            <a:r>
              <a:rPr lang="en-US" sz="2800">
                <a:solidFill>
                  <a:srgbClr val="FF9900"/>
                </a:solidFill>
              </a:rPr>
              <a:t>Biocompatability</a:t>
            </a:r>
          </a:p>
          <a:p>
            <a:pPr eaLnBrk="1" hangingPunct="1">
              <a:defRPr/>
            </a:pPr>
            <a:r>
              <a:rPr lang="en-US" sz="2400">
                <a:solidFill>
                  <a:schemeClr val="tx2"/>
                </a:solidFill>
              </a:rPr>
              <a:t>Relatively biocompatible.</a:t>
            </a:r>
          </a:p>
          <a:p>
            <a:pPr eaLnBrk="1" hangingPunct="1">
              <a:defRPr/>
            </a:pPr>
            <a:r>
              <a:rPr lang="en-US" sz="2400">
                <a:solidFill>
                  <a:schemeClr val="tx2"/>
                </a:solidFill>
              </a:rPr>
              <a:t>Mild pulpal response.</a:t>
            </a:r>
          </a:p>
          <a:p>
            <a:pPr eaLnBrk="1" hangingPunct="1">
              <a:buFontTx/>
              <a:buNone/>
              <a:defRPr/>
            </a:pPr>
            <a:endParaRPr lang="en-US" sz="2400">
              <a:solidFill>
                <a:schemeClr val="tx2"/>
              </a:solidFill>
            </a:endParaRPr>
          </a:p>
          <a:p>
            <a:pPr eaLnBrk="1" hangingPunct="1">
              <a:defRPr/>
            </a:pPr>
            <a:r>
              <a:rPr lang="en-US" sz="2800" b="1">
                <a:solidFill>
                  <a:schemeClr val="tx2"/>
                </a:solidFill>
              </a:rPr>
              <a:t> </a:t>
            </a:r>
            <a:r>
              <a:rPr lang="en-US" sz="2800">
                <a:solidFill>
                  <a:srgbClr val="FF9900"/>
                </a:solidFill>
              </a:rPr>
              <a:t>Anticariogenic properties</a:t>
            </a:r>
          </a:p>
          <a:p>
            <a:pPr eaLnBrk="1" hangingPunct="1">
              <a:defRPr/>
            </a:pPr>
            <a:r>
              <a:rPr lang="en-US" sz="2400">
                <a:solidFill>
                  <a:schemeClr val="tx2"/>
                </a:solidFill>
              </a:rPr>
              <a:t>Physicochemical mechanism</a:t>
            </a:r>
          </a:p>
          <a:p>
            <a:pPr eaLnBrk="1" hangingPunct="1">
              <a:defRPr/>
            </a:pPr>
            <a:r>
              <a:rPr lang="en-US" sz="2400">
                <a:solidFill>
                  <a:schemeClr val="tx2"/>
                </a:solidFill>
              </a:rPr>
              <a:t>Biologic mechanism</a:t>
            </a:r>
          </a:p>
        </p:txBody>
      </p:sp>
    </p:spTree>
    <p:extLst>
      <p:ext uri="{BB962C8B-B14F-4D97-AF65-F5344CB8AC3E}">
        <p14:creationId xmlns:p14="http://schemas.microsoft.com/office/powerpoint/2010/main" xmlns="" val="3275314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0" y="0"/>
            <a:ext cx="9144000" cy="6858000"/>
          </a:xfrm>
        </p:spPr>
        <p:txBody>
          <a:bodyPr/>
          <a:lstStyle/>
          <a:p>
            <a:pPr marL="609600" indent="-609600" eaLnBrk="1" hangingPunct="1">
              <a:defRPr/>
            </a:pPr>
            <a:r>
              <a:rPr lang="en-US" sz="2800">
                <a:solidFill>
                  <a:srgbClr val="FF0000"/>
                </a:solidFill>
              </a:rPr>
              <a:t>Manipulation:-</a:t>
            </a:r>
          </a:p>
          <a:p>
            <a:pPr marL="609600" indent="-609600" eaLnBrk="1" hangingPunct="1">
              <a:defRPr/>
            </a:pPr>
            <a:endParaRPr lang="en-US" sz="2800"/>
          </a:p>
          <a:p>
            <a:pPr marL="609600" indent="-609600" eaLnBrk="1" hangingPunct="1">
              <a:buFontTx/>
              <a:buNone/>
              <a:defRPr/>
            </a:pPr>
            <a:r>
              <a:rPr lang="en-US" sz="2400"/>
              <a:t>      For a successful restoration of glass ionomer cement the rules to be followed are,</a:t>
            </a:r>
          </a:p>
          <a:p>
            <a:pPr marL="609600" indent="-609600" eaLnBrk="1" hangingPunct="1">
              <a:buFontTx/>
              <a:buNone/>
              <a:defRPr/>
            </a:pPr>
            <a:endParaRPr lang="en-US" sz="2400"/>
          </a:p>
          <a:p>
            <a:pPr marL="609600" indent="-609600" eaLnBrk="1" hangingPunct="1">
              <a:buFontTx/>
              <a:buAutoNum type="arabicPeriod"/>
              <a:defRPr/>
            </a:pPr>
            <a:r>
              <a:rPr lang="en-US" sz="2400"/>
              <a:t>Conditioning of the tooth surface.</a:t>
            </a:r>
          </a:p>
          <a:p>
            <a:pPr marL="609600" indent="-609600" eaLnBrk="1" hangingPunct="1">
              <a:buFontTx/>
              <a:buAutoNum type="arabicPeriod"/>
              <a:defRPr/>
            </a:pPr>
            <a:r>
              <a:rPr lang="en-US" sz="2400"/>
              <a:t>Proper manipulation.</a:t>
            </a:r>
          </a:p>
          <a:p>
            <a:pPr marL="609600" indent="-609600" eaLnBrk="1" hangingPunct="1">
              <a:buFontTx/>
              <a:buAutoNum type="arabicPeriod"/>
              <a:defRPr/>
            </a:pPr>
            <a:r>
              <a:rPr lang="en-US" sz="2400"/>
              <a:t>Protection of cement during setting.</a:t>
            </a:r>
          </a:p>
          <a:p>
            <a:pPr marL="609600" indent="-609600" eaLnBrk="1" hangingPunct="1">
              <a:buFontTx/>
              <a:buAutoNum type="arabicPeriod"/>
              <a:defRPr/>
            </a:pPr>
            <a:r>
              <a:rPr lang="en-US" sz="2400"/>
              <a:t>Finishing.</a:t>
            </a:r>
          </a:p>
          <a:p>
            <a:pPr marL="609600" indent="-609600" eaLnBrk="1" hangingPunct="1">
              <a:buFontTx/>
              <a:buNone/>
              <a:defRPr/>
            </a:pPr>
            <a:endParaRPr lang="en-US" sz="2400"/>
          </a:p>
        </p:txBody>
      </p:sp>
    </p:spTree>
    <p:extLst>
      <p:ext uri="{BB962C8B-B14F-4D97-AF65-F5344CB8AC3E}">
        <p14:creationId xmlns:p14="http://schemas.microsoft.com/office/powerpoint/2010/main" xmlns="" val="2380988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a:xfrm>
            <a:off x="0" y="0"/>
            <a:ext cx="9144000" cy="6858000"/>
          </a:xfrm>
        </p:spPr>
        <p:txBody>
          <a:bodyPr/>
          <a:lstStyle/>
          <a:p>
            <a:pPr eaLnBrk="1" hangingPunct="1">
              <a:lnSpc>
                <a:spcPct val="90000"/>
              </a:lnSpc>
              <a:defRPr/>
            </a:pPr>
            <a:r>
              <a:rPr lang="en-US" sz="2800">
                <a:solidFill>
                  <a:srgbClr val="FF0000"/>
                </a:solidFill>
              </a:rPr>
              <a:t>Procedure</a:t>
            </a:r>
            <a:endParaRPr lang="en-US" sz="2400">
              <a:solidFill>
                <a:schemeClr val="tx2"/>
              </a:solidFill>
            </a:endParaRPr>
          </a:p>
          <a:p>
            <a:pPr eaLnBrk="1" hangingPunct="1">
              <a:lnSpc>
                <a:spcPct val="90000"/>
              </a:lnSpc>
              <a:defRPr/>
            </a:pPr>
            <a:r>
              <a:rPr lang="en-US" sz="2400">
                <a:solidFill>
                  <a:schemeClr val="tx2"/>
                </a:solidFill>
              </a:rPr>
              <a:t>The powder and liquid is dispensed on to a paper pad</a:t>
            </a:r>
          </a:p>
          <a:p>
            <a:pPr eaLnBrk="1" hangingPunct="1">
              <a:lnSpc>
                <a:spcPct val="90000"/>
              </a:lnSpc>
              <a:defRPr/>
            </a:pPr>
            <a:endParaRPr lang="en-US" sz="2400">
              <a:solidFill>
                <a:schemeClr val="tx2"/>
              </a:solidFill>
            </a:endParaRPr>
          </a:p>
          <a:p>
            <a:pPr eaLnBrk="1" hangingPunct="1">
              <a:lnSpc>
                <a:spcPct val="90000"/>
              </a:lnSpc>
              <a:defRPr/>
            </a:pPr>
            <a:r>
              <a:rPr lang="en-US" sz="2400">
                <a:solidFill>
                  <a:schemeClr val="tx2"/>
                </a:solidFill>
              </a:rPr>
              <a:t>The powder and liquid ratio is 3:1 by weight </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powder is divided in to two equal increments</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first increment is incorporated in to the liquid rapidly</a:t>
            </a:r>
          </a:p>
          <a:p>
            <a:pPr eaLnBrk="1" hangingPunct="1">
              <a:lnSpc>
                <a:spcPct val="90000"/>
              </a:lnSpc>
              <a:buFontTx/>
              <a:buNone/>
              <a:defRPr/>
            </a:pPr>
            <a:r>
              <a:rPr lang="en-US" sz="2400">
                <a:solidFill>
                  <a:schemeClr val="tx2"/>
                </a:solidFill>
              </a:rPr>
              <a:t>    with the stiff bladed agate spatula by folding method,</a:t>
            </a:r>
          </a:p>
          <a:p>
            <a:pPr eaLnBrk="1" hangingPunct="1">
              <a:lnSpc>
                <a:spcPct val="90000"/>
              </a:lnSpc>
              <a:buFontTx/>
              <a:buNone/>
              <a:defRPr/>
            </a:pPr>
            <a:r>
              <a:rPr lang="en-US" sz="2400">
                <a:solidFill>
                  <a:schemeClr val="tx2"/>
                </a:solidFill>
              </a:rPr>
              <a:t>    to produce homogenous consistency with glossy appearance.</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mixing time is 45 seconds.</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mixed cement should be immediately packed in to the cavity.</a:t>
            </a:r>
          </a:p>
          <a:p>
            <a:pPr eaLnBrk="1" hangingPunct="1">
              <a:lnSpc>
                <a:spcPct val="90000"/>
              </a:lnSpc>
              <a:buFontTx/>
              <a:buNone/>
              <a:defRPr/>
            </a:pPr>
            <a:r>
              <a:rPr lang="en-US" sz="2400">
                <a:solidFill>
                  <a:schemeClr val="tx2"/>
                </a:solidFill>
              </a:rPr>
              <a:t>   </a:t>
            </a:r>
          </a:p>
          <a:p>
            <a:pPr eaLnBrk="1" hangingPunct="1">
              <a:lnSpc>
                <a:spcPct val="90000"/>
              </a:lnSpc>
              <a:defRPr/>
            </a:pPr>
            <a:endParaRPr lang="en-US" sz="2400">
              <a:solidFill>
                <a:schemeClr val="tx2"/>
              </a:solidFill>
            </a:endParaRPr>
          </a:p>
          <a:p>
            <a:pPr eaLnBrk="1" hangingPunct="1">
              <a:lnSpc>
                <a:spcPct val="90000"/>
              </a:lnSpc>
              <a:defRPr/>
            </a:pPr>
            <a:endParaRPr lang="en-US" sz="2400">
              <a:solidFill>
                <a:schemeClr val="tx2"/>
              </a:solidFill>
            </a:endParaRPr>
          </a:p>
          <a:p>
            <a:pPr eaLnBrk="1" hangingPunct="1">
              <a:lnSpc>
                <a:spcPct val="90000"/>
              </a:lnSpc>
              <a:defRPr/>
            </a:pPr>
            <a:endParaRPr lang="en-US" sz="2400">
              <a:solidFill>
                <a:schemeClr val="tx2"/>
              </a:solidFill>
            </a:endParaRPr>
          </a:p>
          <a:p>
            <a:pPr eaLnBrk="1" hangingPunct="1">
              <a:lnSpc>
                <a:spcPct val="90000"/>
              </a:lnSpc>
              <a:defRPr/>
            </a:pPr>
            <a:endParaRPr lang="en-US" sz="2400">
              <a:solidFill>
                <a:schemeClr val="tx2"/>
              </a:solidFill>
            </a:endParaRPr>
          </a:p>
        </p:txBody>
      </p:sp>
    </p:spTree>
    <p:extLst>
      <p:ext uri="{BB962C8B-B14F-4D97-AF65-F5344CB8AC3E}">
        <p14:creationId xmlns:p14="http://schemas.microsoft.com/office/powerpoint/2010/main" xmlns="" val="321159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457200" y="0"/>
            <a:ext cx="8229600" cy="685800"/>
          </a:xfrm>
        </p:spPr>
        <p:txBody>
          <a:bodyPr/>
          <a:lstStyle/>
          <a:p>
            <a:pPr eaLnBrk="1" hangingPunct="1">
              <a:defRPr/>
            </a:pPr>
            <a:r>
              <a:rPr lang="en-US" sz="2800">
                <a:solidFill>
                  <a:srgbClr val="FF0000"/>
                </a:solidFill>
              </a:rPr>
              <a:t>Restoration of GIC and removal of excess</a:t>
            </a:r>
          </a:p>
        </p:txBody>
      </p:sp>
      <p:sp>
        <p:nvSpPr>
          <p:cNvPr id="164867" name="Rectangle 3"/>
          <p:cNvSpPr>
            <a:spLocks noGrp="1" noChangeArrowheads="1"/>
          </p:cNvSpPr>
          <p:nvPr>
            <p:ph idx="1"/>
          </p:nvPr>
        </p:nvSpPr>
        <p:spPr>
          <a:xfrm>
            <a:off x="0" y="685800"/>
            <a:ext cx="9144000" cy="6248400"/>
          </a:xfrm>
        </p:spPr>
        <p:txBody>
          <a:bodyPr/>
          <a:lstStyle/>
          <a:p>
            <a:pPr eaLnBrk="1" hangingPunct="1">
              <a:lnSpc>
                <a:spcPct val="90000"/>
              </a:lnSpc>
              <a:defRPr/>
            </a:pPr>
            <a:r>
              <a:rPr lang="en-US" sz="2400"/>
              <a:t>As a restorative material requires minimal cavity preparation.</a:t>
            </a:r>
          </a:p>
          <a:p>
            <a:pPr eaLnBrk="1" hangingPunct="1">
              <a:lnSpc>
                <a:spcPct val="90000"/>
              </a:lnSpc>
              <a:buFontTx/>
              <a:buNone/>
              <a:defRPr/>
            </a:pPr>
            <a:endParaRPr lang="en-US" sz="2400"/>
          </a:p>
          <a:p>
            <a:pPr eaLnBrk="1" hangingPunct="1">
              <a:lnSpc>
                <a:spcPct val="90000"/>
              </a:lnSpc>
              <a:defRPr/>
            </a:pPr>
            <a:r>
              <a:rPr lang="en-US" sz="2400">
                <a:solidFill>
                  <a:schemeClr val="tx2"/>
                </a:solidFill>
              </a:rPr>
              <a:t>The restorative cement mixture is applied by a plastic instrument.</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Tooth cavities should be slightly overfilled with cement.</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surface should be covered with a plastic matrix to protect the setting from loosing or gaining water during the initial set.</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The matrix should be kept in place for 5 minutes.</a:t>
            </a:r>
          </a:p>
          <a:p>
            <a:pPr eaLnBrk="1" hangingPunct="1">
              <a:lnSpc>
                <a:spcPct val="90000"/>
              </a:lnSpc>
              <a:buFontTx/>
              <a:buNone/>
              <a:defRPr/>
            </a:pPr>
            <a:endParaRPr lang="en-US" sz="2400">
              <a:solidFill>
                <a:schemeClr val="tx2"/>
              </a:solidFill>
            </a:endParaRPr>
          </a:p>
          <a:p>
            <a:pPr eaLnBrk="1" hangingPunct="1">
              <a:lnSpc>
                <a:spcPct val="90000"/>
              </a:lnSpc>
              <a:defRPr/>
            </a:pPr>
            <a:r>
              <a:rPr lang="en-US" sz="2400">
                <a:solidFill>
                  <a:schemeClr val="tx2"/>
                </a:solidFill>
              </a:rPr>
              <a:t>After removal of the matrix, the surface must immediately be protected while the excess material is trimmed from the margins.</a:t>
            </a:r>
          </a:p>
          <a:p>
            <a:pPr eaLnBrk="1" hangingPunct="1">
              <a:lnSpc>
                <a:spcPct val="90000"/>
              </a:lnSpc>
              <a:defRPr/>
            </a:pPr>
            <a:endParaRPr lang="en-US" sz="2400">
              <a:solidFill>
                <a:schemeClr val="tx2"/>
              </a:solidFill>
            </a:endParaRPr>
          </a:p>
          <a:p>
            <a:pPr eaLnBrk="1" hangingPunct="1">
              <a:lnSpc>
                <a:spcPct val="90000"/>
              </a:lnSpc>
              <a:defRPr/>
            </a:pPr>
            <a:endParaRPr lang="en-US" sz="2400">
              <a:solidFill>
                <a:schemeClr val="tx2"/>
              </a:solidFill>
            </a:endParaRPr>
          </a:p>
        </p:txBody>
      </p:sp>
    </p:spTree>
    <p:extLst>
      <p:ext uri="{BB962C8B-B14F-4D97-AF65-F5344CB8AC3E}">
        <p14:creationId xmlns:p14="http://schemas.microsoft.com/office/powerpoint/2010/main" xmlns="" val="2569735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F51B54-AF04-76D3-D993-52B46E7E35F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33CC389C-2DE8-A378-7F2F-7018FCF7380F}"/>
              </a:ext>
            </a:extLst>
          </p:cNvPr>
          <p:cNvSpPr>
            <a:spLocks noGrp="1"/>
          </p:cNvSpPr>
          <p:nvPr>
            <p:ph idx="1"/>
          </p:nvPr>
        </p:nvSpPr>
        <p:spPr/>
        <p:txBody>
          <a:bodyPr/>
          <a:lstStyle/>
          <a:p>
            <a:endParaRPr lang="en-IN" dirty="0"/>
          </a:p>
          <a:p>
            <a:endParaRPr lang="en-IN" dirty="0"/>
          </a:p>
          <a:p>
            <a:r>
              <a:rPr lang="en-IN" dirty="0"/>
              <a:t>               </a:t>
            </a:r>
            <a:r>
              <a:rPr lang="en-IN" sz="4400" dirty="0"/>
              <a:t>THANK YOU</a:t>
            </a:r>
          </a:p>
        </p:txBody>
      </p:sp>
    </p:spTree>
    <p:extLst>
      <p:ext uri="{BB962C8B-B14F-4D97-AF65-F5344CB8AC3E}">
        <p14:creationId xmlns:p14="http://schemas.microsoft.com/office/powerpoint/2010/main" xmlns="" val="354046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0" y="0"/>
            <a:ext cx="91440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a:solidFill>
                  <a:srgbClr val="FF0000"/>
                </a:solidFill>
                <a:latin typeface="Verdana" pitchFamily="34" charset="0"/>
              </a:rPr>
              <a:t>Zinc silicophosphate cement</a:t>
            </a:r>
          </a:p>
        </p:txBody>
      </p:sp>
      <p:sp>
        <p:nvSpPr>
          <p:cNvPr id="62467" name="Text Box 3"/>
          <p:cNvSpPr txBox="1">
            <a:spLocks noChangeArrowheads="1"/>
          </p:cNvSpPr>
          <p:nvPr/>
        </p:nvSpPr>
        <p:spPr bwMode="auto">
          <a:xfrm>
            <a:off x="0" y="609600"/>
            <a:ext cx="9144000" cy="629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buFontTx/>
              <a:buChar char="•"/>
            </a:pPr>
            <a:r>
              <a:rPr lang="en-US" altLang="en-US" sz="2400">
                <a:latin typeface="Verdana" pitchFamily="34" charset="0"/>
              </a:rPr>
              <a:t>Has resulted from combination of zinc phosphate cement &amp; silicate powders</a:t>
            </a:r>
          </a:p>
          <a:p>
            <a:pPr>
              <a:spcBef>
                <a:spcPct val="50000"/>
              </a:spcBef>
            </a:pPr>
            <a:r>
              <a:rPr lang="en-US" altLang="en-US" sz="2400">
                <a:solidFill>
                  <a:srgbClr val="FF0000"/>
                </a:solidFill>
                <a:latin typeface="Verdana" pitchFamily="34" charset="0"/>
              </a:rPr>
              <a:t>A.D.A. specification -21</a:t>
            </a:r>
          </a:p>
          <a:p>
            <a:pPr>
              <a:spcBef>
                <a:spcPct val="50000"/>
              </a:spcBef>
            </a:pPr>
            <a:r>
              <a:rPr lang="en-US" altLang="en-US" sz="2400">
                <a:latin typeface="Verdana" pitchFamily="34" charset="0"/>
              </a:rPr>
              <a:t> Type 1 cementing medium</a:t>
            </a:r>
          </a:p>
          <a:p>
            <a:pPr>
              <a:spcBef>
                <a:spcPct val="50000"/>
              </a:spcBef>
            </a:pPr>
            <a:r>
              <a:rPr lang="en-US" altLang="en-US" sz="2400">
                <a:latin typeface="Verdana" pitchFamily="34" charset="0"/>
              </a:rPr>
              <a:t> Type 2-temporary posterior filling material</a:t>
            </a:r>
          </a:p>
          <a:p>
            <a:pPr>
              <a:spcBef>
                <a:spcPct val="50000"/>
              </a:spcBef>
            </a:pPr>
            <a:r>
              <a:rPr lang="en-US" altLang="en-US" sz="2400">
                <a:latin typeface="Verdana" pitchFamily="34" charset="0"/>
              </a:rPr>
              <a:t> Type 3- both uses</a:t>
            </a:r>
          </a:p>
          <a:p>
            <a:pPr>
              <a:spcBef>
                <a:spcPct val="50000"/>
              </a:spcBef>
            </a:pPr>
            <a:r>
              <a:rPr lang="en-US" altLang="en-US" sz="2400">
                <a:solidFill>
                  <a:srgbClr val="FF0000"/>
                </a:solidFill>
                <a:latin typeface="Verdana" pitchFamily="34" charset="0"/>
              </a:rPr>
              <a:t>Anticariogenic due to Fl release</a:t>
            </a:r>
          </a:p>
          <a:p>
            <a:pPr>
              <a:spcBef>
                <a:spcPct val="50000"/>
              </a:spcBef>
            </a:pPr>
            <a:r>
              <a:rPr lang="en-US" altLang="en-US" sz="2400">
                <a:latin typeface="Verdana" pitchFamily="34" charset="0"/>
              </a:rPr>
              <a:t>High compressive strength- 165 Mpa.</a:t>
            </a:r>
          </a:p>
          <a:p>
            <a:pPr>
              <a:spcBef>
                <a:spcPct val="50000"/>
              </a:spcBef>
            </a:pPr>
            <a:r>
              <a:rPr lang="en-US" altLang="en-US" sz="2400">
                <a:latin typeface="Verdana" pitchFamily="34" charset="0"/>
              </a:rPr>
              <a:t>Semitransluscency</a:t>
            </a:r>
          </a:p>
          <a:p>
            <a:pPr>
              <a:spcBef>
                <a:spcPct val="50000"/>
              </a:spcBef>
            </a:pPr>
            <a:r>
              <a:rPr lang="en-US" altLang="en-US" sz="2400">
                <a:solidFill>
                  <a:srgbClr val="FF0000"/>
                </a:solidFill>
                <a:latin typeface="Verdana" pitchFamily="34" charset="0"/>
              </a:rPr>
              <a:t>Uses</a:t>
            </a:r>
            <a:r>
              <a:rPr lang="en-US" altLang="en-US" sz="2400">
                <a:latin typeface="Verdana" pitchFamily="34" charset="0"/>
              </a:rPr>
              <a:t>-luting agent </a:t>
            </a:r>
          </a:p>
          <a:p>
            <a:pPr>
              <a:spcBef>
                <a:spcPct val="50000"/>
              </a:spcBef>
            </a:pPr>
            <a:r>
              <a:rPr lang="en-US" altLang="en-US" sz="2400">
                <a:latin typeface="Verdana" pitchFamily="34" charset="0"/>
              </a:rPr>
              <a:t>        intermediate restorations</a:t>
            </a:r>
          </a:p>
          <a:p>
            <a:pPr>
              <a:spcBef>
                <a:spcPct val="50000"/>
              </a:spcBef>
            </a:pPr>
            <a:r>
              <a:rPr lang="en-US" altLang="en-US" sz="2400">
                <a:latin typeface="Verdana" pitchFamily="34" charset="0"/>
              </a:rPr>
              <a:t>        As a die material.</a:t>
            </a:r>
          </a:p>
        </p:txBody>
      </p:sp>
    </p:spTree>
    <p:extLst>
      <p:ext uri="{BB962C8B-B14F-4D97-AF65-F5344CB8AC3E}">
        <p14:creationId xmlns:p14="http://schemas.microsoft.com/office/powerpoint/2010/main" xmlns="" val="3379828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228600" y="0"/>
            <a:ext cx="84582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4000">
                <a:solidFill>
                  <a:srgbClr val="FCC4C5"/>
                </a:solidFill>
                <a:latin typeface="Verdana" pitchFamily="34" charset="0"/>
              </a:rPr>
              <a:t>Resin cements</a:t>
            </a:r>
          </a:p>
        </p:txBody>
      </p:sp>
      <p:sp>
        <p:nvSpPr>
          <p:cNvPr id="63491" name="Text Box 3"/>
          <p:cNvSpPr txBox="1">
            <a:spLocks noChangeArrowheads="1"/>
          </p:cNvSpPr>
          <p:nvPr/>
        </p:nvSpPr>
        <p:spPr bwMode="auto">
          <a:xfrm>
            <a:off x="0" y="685800"/>
            <a:ext cx="9144000" cy="6575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400">
                <a:latin typeface="Verdana" pitchFamily="34" charset="0"/>
              </a:rPr>
              <a:t>They are filled &amp; unfilled resins</a:t>
            </a:r>
          </a:p>
          <a:p>
            <a:pPr>
              <a:spcBef>
                <a:spcPct val="50000"/>
              </a:spcBef>
            </a:pPr>
            <a:r>
              <a:rPr lang="en-US" altLang="en-US" sz="2800" b="1">
                <a:solidFill>
                  <a:srgbClr val="FCC4C5"/>
                </a:solidFill>
                <a:latin typeface="Verdana" pitchFamily="34" charset="0"/>
              </a:rPr>
              <a:t>Supply </a:t>
            </a:r>
            <a:r>
              <a:rPr lang="en-US" altLang="en-US" sz="2400">
                <a:latin typeface="Verdana" pitchFamily="34" charset="0"/>
              </a:rPr>
              <a:t>– powder &amp; liquid system</a:t>
            </a:r>
          </a:p>
          <a:p>
            <a:pPr>
              <a:spcBef>
                <a:spcPct val="50000"/>
              </a:spcBef>
            </a:pPr>
            <a:r>
              <a:rPr lang="en-US" altLang="en-US" sz="2400">
                <a:latin typeface="Verdana" pitchFamily="34" charset="0"/>
              </a:rPr>
              <a:t>          - two paste system</a:t>
            </a:r>
          </a:p>
          <a:p>
            <a:pPr>
              <a:spcBef>
                <a:spcPct val="50000"/>
              </a:spcBef>
            </a:pPr>
            <a:r>
              <a:rPr lang="en-US" altLang="en-US" sz="2400" b="1">
                <a:solidFill>
                  <a:srgbClr val="FCC4C5"/>
                </a:solidFill>
                <a:latin typeface="Verdana" pitchFamily="34" charset="0"/>
              </a:rPr>
              <a:t>Setting 4-10 min</a:t>
            </a:r>
            <a:r>
              <a:rPr lang="en-US" altLang="en-US" sz="2400">
                <a:latin typeface="Verdana" pitchFamily="34" charset="0"/>
              </a:rPr>
              <a:t> </a:t>
            </a:r>
          </a:p>
          <a:p>
            <a:pPr>
              <a:spcBef>
                <a:spcPct val="50000"/>
              </a:spcBef>
            </a:pPr>
            <a:r>
              <a:rPr lang="en-US" altLang="en-US" sz="2400">
                <a:latin typeface="Verdana" pitchFamily="34" charset="0"/>
              </a:rPr>
              <a:t> reaction – chemical [ peroxide –amine induction ]</a:t>
            </a:r>
          </a:p>
          <a:p>
            <a:pPr>
              <a:spcBef>
                <a:spcPct val="50000"/>
              </a:spcBef>
            </a:pPr>
            <a:r>
              <a:rPr lang="en-US" altLang="en-US" sz="2400">
                <a:latin typeface="Verdana" pitchFamily="34" charset="0"/>
              </a:rPr>
              <a:t>               -light activation</a:t>
            </a:r>
          </a:p>
          <a:p>
            <a:pPr>
              <a:spcBef>
                <a:spcPct val="50000"/>
              </a:spcBef>
            </a:pPr>
            <a:r>
              <a:rPr lang="en-US" altLang="en-US" sz="2400">
                <a:latin typeface="Verdana" pitchFamily="34" charset="0"/>
              </a:rPr>
              <a:t>Enamel bonding by acid etch </a:t>
            </a:r>
          </a:p>
          <a:p>
            <a:pPr>
              <a:spcBef>
                <a:spcPct val="50000"/>
              </a:spcBef>
            </a:pPr>
            <a:r>
              <a:rPr lang="en-US" altLang="en-US" sz="2400">
                <a:latin typeface="Verdana" pitchFamily="34" charset="0"/>
              </a:rPr>
              <a:t>Dentin bonding by dentin bonding agents</a:t>
            </a:r>
          </a:p>
          <a:p>
            <a:pPr>
              <a:spcBef>
                <a:spcPct val="50000"/>
              </a:spcBef>
            </a:pPr>
            <a:r>
              <a:rPr lang="en-US" altLang="en-US" sz="2400" b="1">
                <a:solidFill>
                  <a:srgbClr val="FCC4C5"/>
                </a:solidFill>
                <a:latin typeface="Verdana" pitchFamily="34" charset="0"/>
              </a:rPr>
              <a:t>Irritant to pulp </a:t>
            </a:r>
          </a:p>
          <a:p>
            <a:pPr>
              <a:spcBef>
                <a:spcPct val="50000"/>
              </a:spcBef>
            </a:pPr>
            <a:r>
              <a:rPr lang="en-US" altLang="en-US" sz="2400" b="1">
                <a:solidFill>
                  <a:srgbClr val="FCC4C5"/>
                </a:solidFill>
                <a:latin typeface="Verdana" pitchFamily="34" charset="0"/>
              </a:rPr>
              <a:t>Insoluble in oral fluids</a:t>
            </a:r>
          </a:p>
          <a:p>
            <a:pPr>
              <a:spcBef>
                <a:spcPct val="50000"/>
              </a:spcBef>
            </a:pPr>
            <a:r>
              <a:rPr lang="en-US" altLang="en-US" sz="2400">
                <a:latin typeface="Verdana" pitchFamily="34" charset="0"/>
              </a:rPr>
              <a:t>Use cementation of porcelain veneers ,crowns&amp; bridges</a:t>
            </a:r>
          </a:p>
          <a:p>
            <a:pPr>
              <a:spcBef>
                <a:spcPct val="50000"/>
              </a:spcBef>
            </a:pPr>
            <a:endParaRPr lang="en-US" altLang="en-US" sz="2400">
              <a:latin typeface="Verdana" pitchFamily="34" charset="0"/>
            </a:endParaRPr>
          </a:p>
        </p:txBody>
      </p:sp>
    </p:spTree>
    <p:extLst>
      <p:ext uri="{BB962C8B-B14F-4D97-AF65-F5344CB8AC3E}">
        <p14:creationId xmlns:p14="http://schemas.microsoft.com/office/powerpoint/2010/main" xmlns="" val="148440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90DA0-B573-81D5-F2BD-245CA8B22982}"/>
              </a:ext>
            </a:extLst>
          </p:cNvPr>
          <p:cNvSpPr>
            <a:spLocks noGrp="1"/>
          </p:cNvSpPr>
          <p:nvPr>
            <p:ph type="title"/>
          </p:nvPr>
        </p:nvSpPr>
        <p:spPr>
          <a:xfrm>
            <a:off x="1435608" y="274638"/>
            <a:ext cx="7498080" cy="1325562"/>
          </a:xfrm>
        </p:spPr>
        <p:txBody>
          <a:bodyPr>
            <a:normAutofit fontScale="90000"/>
          </a:bodyPr>
          <a:lstStyle/>
          <a:p>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
            </a:r>
            <a:br>
              <a:rPr lang="en-US" sz="3100" b="1" dirty="0">
                <a:solidFill>
                  <a:schemeClr val="tx1"/>
                </a:solidFill>
                <a:latin typeface="Times New Roman" panose="02020603050405020304" pitchFamily="18" charset="0"/>
                <a:cs typeface="Times New Roman" panose="02020603050405020304" pitchFamily="18" charset="0"/>
              </a:rPr>
            </a:br>
            <a:r>
              <a:rPr lang="en-US" sz="3100" b="1" dirty="0">
                <a:solidFill>
                  <a:schemeClr val="tx1"/>
                </a:solidFill>
                <a:latin typeface="Times New Roman" panose="02020603050405020304" pitchFamily="18" charset="0"/>
                <a:cs typeface="Times New Roman" panose="02020603050405020304" pitchFamily="18" charset="0"/>
              </a:rPr>
              <a:t>Specific learning objectives </a:t>
            </a:r>
            <a:r>
              <a:rPr lang="en-US" sz="4400" b="1" dirty="0">
                <a:solidFill>
                  <a:schemeClr val="tx1"/>
                </a:solidFill>
                <a:latin typeface="Times New Roman" panose="02020603050405020304" pitchFamily="18" charset="0"/>
                <a:cs typeface="Times New Roman" panose="02020603050405020304" pitchFamily="18" charset="0"/>
              </a:rPr>
              <a:t/>
            </a:r>
            <a:br>
              <a:rPr lang="en-US" sz="4400" b="1" dirty="0">
                <a:solidFill>
                  <a:schemeClr val="tx1"/>
                </a:solidFill>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at the end of this presentation the learner is expected to know ;</a:t>
            </a:r>
            <a:br>
              <a:rPr lang="en-US" sz="31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endParaRPr lang="en-IN" dirty="0"/>
          </a:p>
        </p:txBody>
      </p:sp>
      <p:graphicFrame>
        <p:nvGraphicFramePr>
          <p:cNvPr id="4" name="Table 4">
            <a:extLst>
              <a:ext uri="{FF2B5EF4-FFF2-40B4-BE49-F238E27FC236}">
                <a16:creationId xmlns:a16="http://schemas.microsoft.com/office/drawing/2014/main" xmlns="" id="{DED0D147-033B-023F-A439-C8C2BCDC107F}"/>
              </a:ext>
            </a:extLst>
          </p:cNvPr>
          <p:cNvGraphicFramePr>
            <a:graphicFrameLocks noGrp="1"/>
          </p:cNvGraphicFramePr>
          <p:nvPr>
            <p:ph idx="1"/>
            <p:extLst>
              <p:ext uri="{D42A27DB-BD31-4B8C-83A1-F6EECF244321}">
                <p14:modId xmlns:p14="http://schemas.microsoft.com/office/powerpoint/2010/main" xmlns="" val="2562110423"/>
              </p:ext>
            </p:extLst>
          </p:nvPr>
        </p:nvGraphicFramePr>
        <p:xfrm>
          <a:off x="1435608" y="2773362"/>
          <a:ext cx="7587741" cy="1986220"/>
        </p:xfrm>
        <a:graphic>
          <a:graphicData uri="http://schemas.openxmlformats.org/drawingml/2006/table">
            <a:tbl>
              <a:tblPr firstRow="1" bandRow="1">
                <a:tableStyleId>{5C22544A-7EE6-4342-B048-85BDC9FD1C3A}</a:tableStyleId>
              </a:tblPr>
              <a:tblGrid>
                <a:gridCol w="2529247">
                  <a:extLst>
                    <a:ext uri="{9D8B030D-6E8A-4147-A177-3AD203B41FA5}">
                      <a16:colId xmlns:a16="http://schemas.microsoft.com/office/drawing/2014/main" xmlns="" val="2279383719"/>
                    </a:ext>
                  </a:extLst>
                </a:gridCol>
                <a:gridCol w="2529247">
                  <a:extLst>
                    <a:ext uri="{9D8B030D-6E8A-4147-A177-3AD203B41FA5}">
                      <a16:colId xmlns:a16="http://schemas.microsoft.com/office/drawing/2014/main" xmlns="" val="4137913195"/>
                    </a:ext>
                  </a:extLst>
                </a:gridCol>
                <a:gridCol w="2529247">
                  <a:extLst>
                    <a:ext uri="{9D8B030D-6E8A-4147-A177-3AD203B41FA5}">
                      <a16:colId xmlns:a16="http://schemas.microsoft.com/office/drawing/2014/main" xmlns="" val="753013666"/>
                    </a:ext>
                  </a:extLst>
                </a:gridCol>
              </a:tblGrid>
              <a:tr h="370840">
                <a:tc>
                  <a:txBody>
                    <a:bodyPr/>
                    <a:lstStyle/>
                    <a:p>
                      <a:r>
                        <a:rPr lang="en-US" sz="1800" dirty="0"/>
                        <a:t>Core areas* </a:t>
                      </a:r>
                    </a:p>
                  </a:txBody>
                  <a:tcPr marT="45710" marB="45710"/>
                </a:tc>
                <a:tc>
                  <a:txBody>
                    <a:bodyPr/>
                    <a:lstStyle/>
                    <a:p>
                      <a:r>
                        <a:rPr lang="en-US" sz="1800" dirty="0"/>
                        <a:t>Domain</a:t>
                      </a:r>
                      <a:r>
                        <a:rPr lang="en-US" sz="1800" baseline="0" dirty="0"/>
                        <a:t> **</a:t>
                      </a:r>
                      <a:endParaRPr lang="en-US" sz="1800" dirty="0"/>
                    </a:p>
                  </a:txBody>
                  <a:tcPr marT="45710" marB="45710"/>
                </a:tc>
                <a:tc>
                  <a:txBody>
                    <a:bodyPr/>
                    <a:lstStyle/>
                    <a:p>
                      <a:r>
                        <a:rPr lang="en-US" sz="1800" dirty="0"/>
                        <a:t>Category #</a:t>
                      </a:r>
                    </a:p>
                  </a:txBody>
                  <a:tcPr marT="45710" marB="45710"/>
                </a:tc>
                <a:extLst>
                  <a:ext uri="{0D108BD9-81ED-4DB2-BD59-A6C34878D82A}">
                    <a16:rowId xmlns:a16="http://schemas.microsoft.com/office/drawing/2014/main" xmlns="" val="3654495621"/>
                  </a:ext>
                </a:extLst>
              </a:tr>
              <a:tr h="370840">
                <a:tc>
                  <a:txBody>
                    <a:bodyPr/>
                    <a:lstStyle/>
                    <a:p>
                      <a:pPr marL="320040" lvl="1" indent="0" algn="ctr" eaLnBrk="1" fontAlgn="auto" hangingPunct="1">
                        <a:spcAft>
                          <a:spcPts val="0"/>
                        </a:spcAft>
                        <a:buFont typeface="Wingdings 2"/>
                        <a:buNone/>
                        <a:defRPr/>
                      </a:pPr>
                      <a:r>
                        <a:rPr lang="en-US" sz="2400" dirty="0">
                          <a:latin typeface="+mn-lt"/>
                        </a:rPr>
                        <a:t>Introduction</a:t>
                      </a:r>
                    </a:p>
                  </a:txBody>
                  <a:tcPr marT="45710" marB="45710"/>
                </a:tc>
                <a:tc>
                  <a:txBody>
                    <a:bodyPr/>
                    <a:lstStyle/>
                    <a:p>
                      <a:r>
                        <a:rPr lang="en-US" sz="2400" b="0" dirty="0">
                          <a:latin typeface="+mn-lt"/>
                        </a:rPr>
                        <a:t>Cognitive</a:t>
                      </a:r>
                    </a:p>
                  </a:txBody>
                  <a:tcPr marT="45710" marB="45710"/>
                </a:tc>
                <a:tc>
                  <a:txBody>
                    <a:bodyPr/>
                    <a:lstStyle/>
                    <a:p>
                      <a:r>
                        <a:rPr lang="en-US" sz="2400" b="0">
                          <a:latin typeface="+mn-lt"/>
                        </a:rPr>
                        <a:t>Must know </a:t>
                      </a:r>
                      <a:endParaRPr lang="en-US" sz="2400" b="0" dirty="0">
                        <a:latin typeface="+mn-lt"/>
                      </a:endParaRPr>
                    </a:p>
                  </a:txBody>
                  <a:tcPr marT="45710" marB="45710"/>
                </a:tc>
                <a:extLst>
                  <a:ext uri="{0D108BD9-81ED-4DB2-BD59-A6C34878D82A}">
                    <a16:rowId xmlns:a16="http://schemas.microsoft.com/office/drawing/2014/main" xmlns="" val="385759054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400" dirty="0"/>
                        <a:t>classification</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658261680"/>
                  </a:ext>
                </a:extLst>
              </a:tr>
              <a:tr h="370840">
                <a:tc>
                  <a:txBody>
                    <a:bodyPr/>
                    <a:lstStyle/>
                    <a:p>
                      <a:pPr algn="l"/>
                      <a:r>
                        <a:rPr lang="en-US" sz="2400" dirty="0">
                          <a:latin typeface="+mn-lt"/>
                        </a:rPr>
                        <a:t>Compositions</a:t>
                      </a:r>
                      <a:r>
                        <a:rPr lang="en-US" sz="2400" baseline="0" dirty="0">
                          <a:latin typeface="+mn-lt"/>
                        </a:rPr>
                        <a:t> </a:t>
                      </a:r>
                      <a:endParaRPr lang="en-US" sz="2400" dirty="0">
                        <a:latin typeface="+mn-lt"/>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latin typeface="+mn-lt"/>
                        </a:rPr>
                        <a:t>Cognitive</a:t>
                      </a:r>
                      <a:endParaRPr lang="en-US" sz="1600" b="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a:latin typeface="+mn-lt"/>
                      </a:endParaRPr>
                    </a:p>
                  </a:txBody>
                  <a:tcPr marT="45710" marB="45710"/>
                </a:tc>
                <a:tc>
                  <a:txBody>
                    <a:bodyPr/>
                    <a:lstStyle/>
                    <a:p>
                      <a:r>
                        <a:rPr lang="en-US" sz="2400" dirty="0"/>
                        <a:t>Must know </a:t>
                      </a:r>
                      <a:endParaRPr lang="en-US" sz="2400" b="0" dirty="0">
                        <a:latin typeface="+mn-lt"/>
                      </a:endParaRPr>
                    </a:p>
                  </a:txBody>
                  <a:tcPr marT="45710" marB="45710"/>
                </a:tc>
                <a:extLst>
                  <a:ext uri="{0D108BD9-81ED-4DB2-BD59-A6C34878D82A}">
                    <a16:rowId xmlns:a16="http://schemas.microsoft.com/office/drawing/2014/main" xmlns="" val="2084169598"/>
                  </a:ext>
                </a:extLst>
              </a:tr>
            </a:tbl>
          </a:graphicData>
        </a:graphic>
      </p:graphicFrame>
    </p:spTree>
    <p:extLst>
      <p:ext uri="{BB962C8B-B14F-4D97-AF65-F5344CB8AC3E}">
        <p14:creationId xmlns:p14="http://schemas.microsoft.com/office/powerpoint/2010/main" xmlns="" val="918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0" y="0"/>
            <a:ext cx="9144000" cy="608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sz="2800" b="1">
                <a:solidFill>
                  <a:srgbClr val="FCC4C5"/>
                </a:solidFill>
                <a:latin typeface="Verdana" pitchFamily="34" charset="0"/>
              </a:rPr>
              <a:t>Copper cement</a:t>
            </a:r>
          </a:p>
          <a:p>
            <a:pPr>
              <a:spcBef>
                <a:spcPct val="50000"/>
              </a:spcBef>
            </a:pPr>
            <a:endParaRPr lang="en-US" altLang="en-US" sz="2800" b="1">
              <a:solidFill>
                <a:srgbClr val="FCC4C5"/>
              </a:solidFill>
              <a:latin typeface="Verdana" pitchFamily="34" charset="0"/>
            </a:endParaRPr>
          </a:p>
          <a:p>
            <a:pPr>
              <a:spcBef>
                <a:spcPct val="50000"/>
              </a:spcBef>
            </a:pPr>
            <a:r>
              <a:rPr lang="en-US" altLang="en-US" sz="2400">
                <a:latin typeface="Verdana" pitchFamily="34" charset="0"/>
              </a:rPr>
              <a:t>Copper oxide ,[cuprous –red, cupric –black]</a:t>
            </a:r>
          </a:p>
          <a:p>
            <a:pPr>
              <a:spcBef>
                <a:spcPct val="50000"/>
              </a:spcBef>
            </a:pPr>
            <a:r>
              <a:rPr lang="en-US" altLang="en-US" sz="2400">
                <a:latin typeface="Verdana" pitchFamily="34" charset="0"/>
              </a:rPr>
              <a:t>Zinc oxide</a:t>
            </a:r>
          </a:p>
          <a:p>
            <a:pPr>
              <a:spcBef>
                <a:spcPct val="50000"/>
              </a:spcBef>
            </a:pPr>
            <a:r>
              <a:rPr lang="en-US" altLang="en-US" sz="2400">
                <a:latin typeface="Verdana" pitchFamily="34" charset="0"/>
              </a:rPr>
              <a:t> they </a:t>
            </a:r>
            <a:r>
              <a:rPr lang="en-US" altLang="en-US" sz="2400" b="1">
                <a:solidFill>
                  <a:srgbClr val="DADF03"/>
                </a:solidFill>
                <a:latin typeface="Verdana" pitchFamily="34" charset="0"/>
              </a:rPr>
              <a:t>are bacteriostatic &amp; bactericidal</a:t>
            </a:r>
          </a:p>
          <a:p>
            <a:pPr>
              <a:spcBef>
                <a:spcPct val="50000"/>
              </a:spcBef>
            </a:pPr>
            <a:r>
              <a:rPr lang="en-US" altLang="en-US" sz="2400">
                <a:latin typeface="Verdana" pitchFamily="34" charset="0"/>
              </a:rPr>
              <a:t> </a:t>
            </a:r>
            <a:r>
              <a:rPr lang="en-US" altLang="en-US" sz="2400" b="1">
                <a:solidFill>
                  <a:srgbClr val="DADF03"/>
                </a:solidFill>
                <a:latin typeface="Verdana" pitchFamily="34" charset="0"/>
              </a:rPr>
              <a:t>irritant to pulp-Ph 5.3</a:t>
            </a:r>
          </a:p>
          <a:p>
            <a:pPr>
              <a:spcBef>
                <a:spcPct val="50000"/>
              </a:spcBef>
            </a:pPr>
            <a:endParaRPr lang="en-US" altLang="en-US" sz="2400" b="1">
              <a:solidFill>
                <a:srgbClr val="DADF03"/>
              </a:solidFill>
              <a:latin typeface="Verdana" pitchFamily="34" charset="0"/>
            </a:endParaRPr>
          </a:p>
          <a:p>
            <a:pPr>
              <a:spcBef>
                <a:spcPct val="50000"/>
              </a:spcBef>
            </a:pPr>
            <a:r>
              <a:rPr lang="en-US" altLang="en-US" sz="2400">
                <a:solidFill>
                  <a:srgbClr val="DADF03"/>
                </a:solidFill>
                <a:latin typeface="Verdana" pitchFamily="34" charset="0"/>
              </a:rPr>
              <a:t>USES:</a:t>
            </a:r>
          </a:p>
          <a:p>
            <a:pPr>
              <a:spcBef>
                <a:spcPct val="50000"/>
              </a:spcBef>
            </a:pPr>
            <a:r>
              <a:rPr lang="en-US" altLang="en-US" sz="2400">
                <a:latin typeface="Verdana" pitchFamily="34" charset="0"/>
              </a:rPr>
              <a:t> Temporary fillings in children</a:t>
            </a:r>
          </a:p>
          <a:p>
            <a:pPr>
              <a:spcBef>
                <a:spcPct val="50000"/>
              </a:spcBef>
            </a:pPr>
            <a:r>
              <a:rPr lang="en-US" altLang="en-US" sz="2400">
                <a:latin typeface="Verdana" pitchFamily="34" charset="0"/>
              </a:rPr>
              <a:t> Inermediate restorations</a:t>
            </a:r>
          </a:p>
          <a:p>
            <a:pPr>
              <a:spcBef>
                <a:spcPct val="50000"/>
              </a:spcBef>
            </a:pPr>
            <a:endParaRPr lang="en-US" altLang="en-US" sz="2400">
              <a:latin typeface="Verdana" pitchFamily="34" charset="0"/>
            </a:endParaRPr>
          </a:p>
        </p:txBody>
      </p:sp>
    </p:spTree>
    <p:extLst>
      <p:ext uri="{BB962C8B-B14F-4D97-AF65-F5344CB8AC3E}">
        <p14:creationId xmlns:p14="http://schemas.microsoft.com/office/powerpoint/2010/main" xmlns="" val="2750300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defRPr/>
            </a:pPr>
            <a:r>
              <a:rPr lang="en-US" sz="3200">
                <a:solidFill>
                  <a:srgbClr val="FF9900"/>
                </a:solidFill>
              </a:rPr>
              <a:t>Metal modified</a:t>
            </a:r>
            <a:r>
              <a:rPr lang="en-US" sz="3200"/>
              <a:t> </a:t>
            </a:r>
            <a:r>
              <a:rPr lang="en-US" sz="3200">
                <a:solidFill>
                  <a:srgbClr val="FF9900"/>
                </a:solidFill>
              </a:rPr>
              <a:t>Glass ionomer cement</a:t>
            </a:r>
          </a:p>
        </p:txBody>
      </p:sp>
      <p:sp>
        <p:nvSpPr>
          <p:cNvPr id="105475" name="Rectangle 3"/>
          <p:cNvSpPr>
            <a:spLocks noGrp="1" noChangeArrowheads="1"/>
          </p:cNvSpPr>
          <p:nvPr>
            <p:ph idx="1"/>
          </p:nvPr>
        </p:nvSpPr>
        <p:spPr/>
        <p:txBody>
          <a:bodyPr/>
          <a:lstStyle/>
          <a:p>
            <a:pPr marL="609600" indent="-609600" eaLnBrk="1" hangingPunct="1">
              <a:defRPr/>
            </a:pPr>
            <a:r>
              <a:rPr lang="en-US" sz="2400"/>
              <a:t>Introduced in an attempt to improve ,</a:t>
            </a:r>
          </a:p>
          <a:p>
            <a:pPr marL="609600" indent="-609600" eaLnBrk="1" hangingPunct="1">
              <a:buFontTx/>
              <a:buAutoNum type="arabicPeriod"/>
              <a:defRPr/>
            </a:pPr>
            <a:r>
              <a:rPr lang="en-US" sz="2400"/>
              <a:t>Strength.</a:t>
            </a:r>
          </a:p>
          <a:p>
            <a:pPr marL="609600" indent="-609600" eaLnBrk="1" hangingPunct="1">
              <a:buFontTx/>
              <a:buAutoNum type="arabicPeriod"/>
              <a:defRPr/>
            </a:pPr>
            <a:r>
              <a:rPr lang="en-US" sz="2400"/>
              <a:t>Fracture toughness.</a:t>
            </a:r>
          </a:p>
          <a:p>
            <a:pPr marL="609600" indent="-609600" eaLnBrk="1" hangingPunct="1">
              <a:buFontTx/>
              <a:buAutoNum type="arabicPeriod"/>
              <a:defRPr/>
            </a:pPr>
            <a:r>
              <a:rPr lang="en-US" sz="2400"/>
              <a:t>Resistance to wear.</a:t>
            </a:r>
          </a:p>
          <a:p>
            <a:pPr marL="609600" indent="-609600" eaLnBrk="1" hangingPunct="1">
              <a:buFontTx/>
              <a:buNone/>
              <a:defRPr/>
            </a:pPr>
            <a:endParaRPr lang="en-US" sz="2400"/>
          </a:p>
          <a:p>
            <a:pPr marL="609600" indent="-609600" eaLnBrk="1" hangingPunct="1">
              <a:buFontTx/>
              <a:buNone/>
              <a:defRPr/>
            </a:pPr>
            <a:r>
              <a:rPr lang="en-US" sz="2800">
                <a:solidFill>
                  <a:srgbClr val="FF9900"/>
                </a:solidFill>
              </a:rPr>
              <a:t>Two methods are employed,</a:t>
            </a:r>
          </a:p>
          <a:p>
            <a:pPr marL="609600" indent="-609600" eaLnBrk="1" hangingPunct="1">
              <a:buFontTx/>
              <a:buAutoNum type="arabicPeriod"/>
              <a:defRPr/>
            </a:pPr>
            <a:r>
              <a:rPr lang="en-US" sz="2400"/>
              <a:t>Silver alloy admix.</a:t>
            </a:r>
          </a:p>
          <a:p>
            <a:pPr marL="609600" indent="-609600" eaLnBrk="1" hangingPunct="1">
              <a:buFontTx/>
              <a:buAutoNum type="arabicPeriod"/>
              <a:defRPr/>
            </a:pPr>
            <a:r>
              <a:rPr lang="en-US" sz="2400"/>
              <a:t>Cermet.</a:t>
            </a:r>
          </a:p>
        </p:txBody>
      </p:sp>
    </p:spTree>
    <p:extLst>
      <p:ext uri="{BB962C8B-B14F-4D97-AF65-F5344CB8AC3E}">
        <p14:creationId xmlns:p14="http://schemas.microsoft.com/office/powerpoint/2010/main" xmlns="" val="2294999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292100"/>
            <a:ext cx="8229600" cy="698500"/>
          </a:xfrm>
        </p:spPr>
        <p:txBody>
          <a:bodyPr>
            <a:normAutofit fontScale="90000"/>
          </a:bodyPr>
          <a:lstStyle/>
          <a:p>
            <a:pPr eaLnBrk="1" hangingPunct="1">
              <a:defRPr/>
            </a:pPr>
            <a:r>
              <a:rPr lang="en-US" sz="3200">
                <a:solidFill>
                  <a:srgbClr val="FF0000"/>
                </a:solidFill>
              </a:rPr>
              <a:t>Properties</a:t>
            </a:r>
            <a:br>
              <a:rPr lang="en-US" sz="3200">
                <a:solidFill>
                  <a:srgbClr val="FF0000"/>
                </a:solidFill>
              </a:rPr>
            </a:br>
            <a:endParaRPr lang="en-US" sz="3200">
              <a:solidFill>
                <a:srgbClr val="FF0000"/>
              </a:solidFill>
            </a:endParaRPr>
          </a:p>
        </p:txBody>
      </p:sp>
      <p:sp>
        <p:nvSpPr>
          <p:cNvPr id="106499" name="Rectangle 3"/>
          <p:cNvSpPr>
            <a:spLocks noGrp="1" noChangeArrowheads="1"/>
          </p:cNvSpPr>
          <p:nvPr>
            <p:ph idx="1"/>
          </p:nvPr>
        </p:nvSpPr>
        <p:spPr>
          <a:xfrm>
            <a:off x="0" y="685800"/>
            <a:ext cx="9144000" cy="6172200"/>
          </a:xfrm>
        </p:spPr>
        <p:txBody>
          <a:bodyPr/>
          <a:lstStyle/>
          <a:p>
            <a:pPr eaLnBrk="1" hangingPunct="1">
              <a:defRPr/>
            </a:pPr>
            <a:r>
              <a:rPr lang="en-US" sz="2400">
                <a:solidFill>
                  <a:srgbClr val="FF9900"/>
                </a:solidFill>
              </a:rPr>
              <a:t>Mechanical properties</a:t>
            </a:r>
          </a:p>
          <a:p>
            <a:pPr eaLnBrk="1" hangingPunct="1">
              <a:buFontTx/>
              <a:buNone/>
              <a:defRPr/>
            </a:pPr>
            <a:endParaRPr lang="en-US" sz="2400">
              <a:solidFill>
                <a:srgbClr val="FF9900"/>
              </a:solidFill>
            </a:endParaRPr>
          </a:p>
          <a:p>
            <a:pPr eaLnBrk="1" hangingPunct="1">
              <a:buSzPct val="110000"/>
              <a:buFont typeface="Wingdings" pitchFamily="2" charset="2"/>
              <a:buChar char="Ø"/>
              <a:defRPr/>
            </a:pPr>
            <a:r>
              <a:rPr lang="en-US" sz="2400"/>
              <a:t> Compressive strength- 150 Mpa</a:t>
            </a:r>
          </a:p>
          <a:p>
            <a:pPr eaLnBrk="1" hangingPunct="1">
              <a:buFontTx/>
              <a:buNone/>
              <a:defRPr/>
            </a:pPr>
            <a:endParaRPr lang="en-US" sz="2400"/>
          </a:p>
          <a:p>
            <a:pPr eaLnBrk="1" hangingPunct="1">
              <a:defRPr/>
            </a:pPr>
            <a:r>
              <a:rPr lang="en-US" sz="2400">
                <a:solidFill>
                  <a:srgbClr val="FF9900"/>
                </a:solidFill>
              </a:rPr>
              <a:t>Anti cariogenic property</a:t>
            </a:r>
          </a:p>
          <a:p>
            <a:pPr eaLnBrk="1" hangingPunct="1">
              <a:defRPr/>
            </a:pPr>
            <a:endParaRPr lang="en-US" sz="2400">
              <a:solidFill>
                <a:srgbClr val="FF9900"/>
              </a:solidFill>
            </a:endParaRPr>
          </a:p>
          <a:p>
            <a:pPr eaLnBrk="1" hangingPunct="1">
              <a:defRPr/>
            </a:pPr>
            <a:r>
              <a:rPr lang="en-US" sz="2400">
                <a:solidFill>
                  <a:srgbClr val="FF9900"/>
                </a:solidFill>
              </a:rPr>
              <a:t>Esthetics.</a:t>
            </a:r>
          </a:p>
          <a:p>
            <a:pPr eaLnBrk="1" hangingPunct="1">
              <a:buFontTx/>
              <a:buNone/>
              <a:defRPr/>
            </a:pPr>
            <a:endParaRPr lang="en-US" sz="2400">
              <a:solidFill>
                <a:srgbClr val="FF9900"/>
              </a:solidFill>
            </a:endParaRPr>
          </a:p>
          <a:p>
            <a:pPr eaLnBrk="1" hangingPunct="1">
              <a:defRPr/>
            </a:pPr>
            <a:r>
              <a:rPr lang="en-US" sz="2400">
                <a:solidFill>
                  <a:srgbClr val="FF9900"/>
                </a:solidFill>
              </a:rPr>
              <a:t>Clinical considerations</a:t>
            </a:r>
            <a:endParaRPr lang="en-US" sz="2400"/>
          </a:p>
          <a:p>
            <a:pPr eaLnBrk="1" hangingPunct="1">
              <a:buFontTx/>
              <a:buNone/>
              <a:defRPr/>
            </a:pPr>
            <a:endParaRPr lang="en-US" sz="2400"/>
          </a:p>
          <a:p>
            <a:pPr eaLnBrk="1" hangingPunct="1">
              <a:buFont typeface="Wingdings" pitchFamily="2" charset="2"/>
              <a:buChar char="Ø"/>
              <a:defRPr/>
            </a:pPr>
            <a:r>
              <a:rPr lang="en-US" sz="2400">
                <a:solidFill>
                  <a:schemeClr val="tx2"/>
                </a:solidFill>
              </a:rPr>
              <a:t>Class I cavities in young patient.</a:t>
            </a:r>
          </a:p>
          <a:p>
            <a:pPr eaLnBrk="1" hangingPunct="1">
              <a:buFontTx/>
              <a:buNone/>
              <a:defRPr/>
            </a:pPr>
            <a:endParaRPr lang="en-US" sz="2400">
              <a:solidFill>
                <a:schemeClr val="tx2"/>
              </a:solidFill>
            </a:endParaRPr>
          </a:p>
          <a:p>
            <a:pPr eaLnBrk="1" hangingPunct="1">
              <a:buFont typeface="Wingdings" pitchFamily="2" charset="2"/>
              <a:buChar char="Ø"/>
              <a:defRPr/>
            </a:pPr>
            <a:r>
              <a:rPr lang="en-US" sz="2400"/>
              <a:t>Core build up material.</a:t>
            </a:r>
          </a:p>
          <a:p>
            <a:pPr eaLnBrk="1" hangingPunct="1">
              <a:defRPr/>
            </a:pPr>
            <a:endParaRPr lang="en-US" sz="2400"/>
          </a:p>
        </p:txBody>
      </p:sp>
    </p:spTree>
    <p:extLst>
      <p:ext uri="{BB962C8B-B14F-4D97-AF65-F5344CB8AC3E}">
        <p14:creationId xmlns:p14="http://schemas.microsoft.com/office/powerpoint/2010/main" xmlns="" val="2993332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304800"/>
            <a:ext cx="8229600" cy="1295400"/>
          </a:xfrm>
        </p:spPr>
        <p:txBody>
          <a:bodyPr/>
          <a:lstStyle/>
          <a:p>
            <a:pPr eaLnBrk="1" hangingPunct="1">
              <a:defRPr/>
            </a:pPr>
            <a:r>
              <a:rPr lang="en-US" sz="3200">
                <a:solidFill>
                  <a:srgbClr val="FF9900"/>
                </a:solidFill>
              </a:rPr>
              <a:t>Resin modified Glass ionomer cement</a:t>
            </a:r>
          </a:p>
        </p:txBody>
      </p:sp>
      <p:sp>
        <p:nvSpPr>
          <p:cNvPr id="107523" name="Rectangle 3"/>
          <p:cNvSpPr>
            <a:spLocks noGrp="1" noChangeArrowheads="1"/>
          </p:cNvSpPr>
          <p:nvPr>
            <p:ph idx="1"/>
          </p:nvPr>
        </p:nvSpPr>
        <p:spPr>
          <a:xfrm>
            <a:off x="0" y="762000"/>
            <a:ext cx="9144000" cy="6096000"/>
          </a:xfrm>
        </p:spPr>
        <p:txBody>
          <a:bodyPr/>
          <a:lstStyle/>
          <a:p>
            <a:pPr eaLnBrk="1" hangingPunct="1">
              <a:defRPr/>
            </a:pPr>
            <a:r>
              <a:rPr lang="en-US" sz="2400"/>
              <a:t>Convential GICs set by acid base reaction</a:t>
            </a:r>
          </a:p>
          <a:p>
            <a:pPr eaLnBrk="1" hangingPunct="1">
              <a:defRPr/>
            </a:pPr>
            <a:endParaRPr lang="en-US" sz="2400"/>
          </a:p>
          <a:p>
            <a:pPr eaLnBrk="1" hangingPunct="1">
              <a:defRPr/>
            </a:pPr>
            <a:r>
              <a:rPr lang="en-US" sz="2400"/>
              <a:t>Two inherent drawbacks of GIC are….</a:t>
            </a:r>
          </a:p>
          <a:p>
            <a:pPr eaLnBrk="1" hangingPunct="1">
              <a:buFontTx/>
              <a:buNone/>
              <a:defRPr/>
            </a:pPr>
            <a:endParaRPr lang="en-US" sz="2400"/>
          </a:p>
          <a:p>
            <a:pPr eaLnBrk="1" hangingPunct="1">
              <a:buFontTx/>
              <a:buNone/>
              <a:defRPr/>
            </a:pPr>
            <a:r>
              <a:rPr lang="en-US" sz="2400"/>
              <a:t>1.Moisture sensitivity</a:t>
            </a:r>
          </a:p>
          <a:p>
            <a:pPr eaLnBrk="1" hangingPunct="1">
              <a:buFontTx/>
              <a:buNone/>
              <a:defRPr/>
            </a:pPr>
            <a:endParaRPr lang="en-US" sz="2400"/>
          </a:p>
          <a:p>
            <a:pPr eaLnBrk="1" hangingPunct="1">
              <a:buFontTx/>
              <a:buNone/>
              <a:defRPr/>
            </a:pPr>
            <a:r>
              <a:rPr lang="en-US" sz="2400"/>
              <a:t>2.Low early strength</a:t>
            </a:r>
          </a:p>
          <a:p>
            <a:pPr eaLnBrk="1" hangingPunct="1">
              <a:buFontTx/>
              <a:buNone/>
              <a:defRPr/>
            </a:pPr>
            <a:endParaRPr lang="en-US" sz="2400"/>
          </a:p>
          <a:p>
            <a:pPr eaLnBrk="1" hangingPunct="1">
              <a:defRPr/>
            </a:pPr>
            <a:r>
              <a:rPr lang="en-US" sz="2400"/>
              <a:t>Addition of polymerizable functional group-HEMA</a:t>
            </a:r>
          </a:p>
          <a:p>
            <a:pPr eaLnBrk="1" hangingPunct="1">
              <a:buFontTx/>
              <a:buNone/>
              <a:defRPr/>
            </a:pPr>
            <a:endParaRPr lang="en-US" sz="2400"/>
          </a:p>
          <a:p>
            <a:pPr eaLnBrk="1" hangingPunct="1">
              <a:defRPr/>
            </a:pPr>
            <a:endParaRPr lang="en-US" sz="2400"/>
          </a:p>
          <a:p>
            <a:pPr eaLnBrk="1" hangingPunct="1">
              <a:defRPr/>
            </a:pPr>
            <a:r>
              <a:rPr lang="en-US" sz="2400"/>
              <a:t>Set partly by acid base reaction and partly by photochemical polymerization</a:t>
            </a:r>
            <a:endParaRPr lang="en-US" sz="2400" b="1"/>
          </a:p>
        </p:txBody>
      </p:sp>
    </p:spTree>
    <p:extLst>
      <p:ext uri="{BB962C8B-B14F-4D97-AF65-F5344CB8AC3E}">
        <p14:creationId xmlns:p14="http://schemas.microsoft.com/office/powerpoint/2010/main" xmlns="" val="2401934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0" y="0"/>
            <a:ext cx="9144000" cy="6858000"/>
          </a:xfrm>
        </p:spPr>
        <p:txBody>
          <a:bodyPr/>
          <a:lstStyle/>
          <a:p>
            <a:pPr eaLnBrk="1" hangingPunct="1">
              <a:defRPr/>
            </a:pPr>
            <a:r>
              <a:rPr lang="en-US" sz="2800">
                <a:solidFill>
                  <a:srgbClr val="FF9900"/>
                </a:solidFill>
              </a:rPr>
              <a:t>Composition</a:t>
            </a:r>
          </a:p>
          <a:p>
            <a:pPr eaLnBrk="1" hangingPunct="1">
              <a:buFontTx/>
              <a:buNone/>
              <a:defRPr/>
            </a:pPr>
            <a:endParaRPr lang="en-US" sz="2800">
              <a:solidFill>
                <a:srgbClr val="FF9900"/>
              </a:solidFill>
            </a:endParaRPr>
          </a:p>
          <a:p>
            <a:pPr eaLnBrk="1" hangingPunct="1">
              <a:buFontTx/>
              <a:buNone/>
              <a:defRPr/>
            </a:pPr>
            <a:r>
              <a:rPr lang="en-US" sz="2800">
                <a:solidFill>
                  <a:srgbClr val="FF9900"/>
                </a:solidFill>
              </a:rPr>
              <a:t>               Powder                       Liquid</a:t>
            </a:r>
            <a:endParaRPr lang="en-US" sz="2800">
              <a:solidFill>
                <a:schemeClr val="tx2"/>
              </a:solidFill>
            </a:endParaRPr>
          </a:p>
          <a:p>
            <a:pPr eaLnBrk="1" hangingPunct="1">
              <a:defRPr/>
            </a:pPr>
            <a:r>
              <a:rPr lang="en-US" sz="2400">
                <a:solidFill>
                  <a:schemeClr val="tx2"/>
                </a:solidFill>
              </a:rPr>
              <a:t>Ion leachable glass                water</a:t>
            </a:r>
          </a:p>
          <a:p>
            <a:pPr eaLnBrk="1" hangingPunct="1">
              <a:defRPr/>
            </a:pPr>
            <a:endParaRPr lang="en-US" sz="2400">
              <a:solidFill>
                <a:schemeClr val="tx2"/>
              </a:solidFill>
            </a:endParaRPr>
          </a:p>
          <a:p>
            <a:pPr eaLnBrk="1" hangingPunct="1">
              <a:defRPr/>
            </a:pPr>
            <a:r>
              <a:rPr lang="en-US" sz="2400">
                <a:solidFill>
                  <a:schemeClr val="tx2"/>
                </a:solidFill>
              </a:rPr>
              <a:t>Initiator for light curing           Polyacrylic acid</a:t>
            </a:r>
          </a:p>
          <a:p>
            <a:pPr eaLnBrk="1" hangingPunct="1">
              <a:defRPr/>
            </a:pPr>
            <a:endParaRPr lang="en-US" sz="2400">
              <a:solidFill>
                <a:schemeClr val="tx2"/>
              </a:solidFill>
            </a:endParaRPr>
          </a:p>
          <a:p>
            <a:pPr eaLnBrk="1" hangingPunct="1">
              <a:defRPr/>
            </a:pPr>
            <a:r>
              <a:rPr lang="en-US" sz="2400">
                <a:solidFill>
                  <a:schemeClr val="tx2"/>
                </a:solidFill>
              </a:rPr>
              <a:t>Iniator for chemical curing       polyacrylic acid with some</a:t>
            </a:r>
          </a:p>
        </p:txBody>
      </p:sp>
      <p:sp>
        <p:nvSpPr>
          <p:cNvPr id="108548" name="Rectangle 4"/>
          <p:cNvSpPr>
            <a:spLocks noChangeArrowheads="1"/>
          </p:cNvSpPr>
          <p:nvPr/>
        </p:nvSpPr>
        <p:spPr bwMode="auto">
          <a:xfrm>
            <a:off x="4191000" y="3673475"/>
            <a:ext cx="3762375"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b" anchorCtr="1">
            <a:spAutoFit/>
          </a:bodyPr>
          <a:lstStyle/>
          <a:p>
            <a:pPr eaLnBrk="1" hangingPunct="1">
              <a:spcBef>
                <a:spcPct val="20000"/>
              </a:spcBef>
              <a:buClr>
                <a:schemeClr val="hlink"/>
              </a:buClr>
              <a:buSzPct val="120000"/>
              <a:defRPr/>
            </a:pPr>
            <a:r>
              <a:rPr lang="en-US" sz="2400">
                <a:solidFill>
                  <a:schemeClr val="tx2"/>
                </a:solidFill>
                <a:effectLst>
                  <a:outerShdw blurRad="38100" dist="38100" dir="2700000" algn="tl">
                    <a:srgbClr val="000000"/>
                  </a:outerShdw>
                </a:effectLst>
              </a:rPr>
              <a:t>Carboxylic group modified with HEMA</a:t>
            </a:r>
          </a:p>
        </p:txBody>
      </p:sp>
    </p:spTree>
    <p:extLst>
      <p:ext uri="{BB962C8B-B14F-4D97-AF65-F5344CB8AC3E}">
        <p14:creationId xmlns:p14="http://schemas.microsoft.com/office/powerpoint/2010/main" xmlns="" val="242960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a:xfrm>
            <a:off x="0" y="0"/>
            <a:ext cx="9144000" cy="6858000"/>
          </a:xfrm>
        </p:spPr>
        <p:txBody>
          <a:bodyPr/>
          <a:lstStyle/>
          <a:p>
            <a:pPr eaLnBrk="1" hangingPunct="1">
              <a:defRPr/>
            </a:pPr>
            <a:r>
              <a:rPr lang="en-US" sz="2800" b="1">
                <a:solidFill>
                  <a:srgbClr val="FF0000"/>
                </a:solidFill>
              </a:rPr>
              <a:t>Physical properties</a:t>
            </a:r>
            <a:endParaRPr lang="en-US" sz="2800" b="1">
              <a:solidFill>
                <a:schemeClr val="tx2"/>
              </a:solidFill>
            </a:endParaRPr>
          </a:p>
          <a:p>
            <a:pPr eaLnBrk="1" hangingPunct="1">
              <a:defRPr/>
            </a:pPr>
            <a:r>
              <a:rPr lang="en-US" sz="2400">
                <a:solidFill>
                  <a:schemeClr val="tx2"/>
                </a:solidFill>
              </a:rPr>
              <a:t>Strength</a:t>
            </a:r>
          </a:p>
          <a:p>
            <a:pPr eaLnBrk="1" hangingPunct="1">
              <a:defRPr/>
            </a:pPr>
            <a:r>
              <a:rPr lang="en-US" sz="2400">
                <a:solidFill>
                  <a:schemeClr val="tx2"/>
                </a:solidFill>
              </a:rPr>
              <a:t> Adhesion to tooth</a:t>
            </a:r>
          </a:p>
          <a:p>
            <a:pPr eaLnBrk="1" hangingPunct="1">
              <a:defRPr/>
            </a:pPr>
            <a:r>
              <a:rPr lang="en-US" sz="2400">
                <a:solidFill>
                  <a:schemeClr val="tx2"/>
                </a:solidFill>
              </a:rPr>
              <a:t>Adhesion to restorative material</a:t>
            </a:r>
          </a:p>
          <a:p>
            <a:pPr eaLnBrk="1" hangingPunct="1">
              <a:defRPr/>
            </a:pPr>
            <a:r>
              <a:rPr lang="en-US" sz="2400">
                <a:solidFill>
                  <a:schemeClr val="tx2"/>
                </a:solidFill>
              </a:rPr>
              <a:t>Marginal adaptation</a:t>
            </a:r>
          </a:p>
          <a:p>
            <a:pPr eaLnBrk="1" hangingPunct="1">
              <a:defRPr/>
            </a:pPr>
            <a:r>
              <a:rPr lang="en-US" sz="2400">
                <a:solidFill>
                  <a:schemeClr val="tx2"/>
                </a:solidFill>
              </a:rPr>
              <a:t>Water sensitivity</a:t>
            </a:r>
          </a:p>
          <a:p>
            <a:pPr eaLnBrk="1" hangingPunct="1">
              <a:defRPr/>
            </a:pPr>
            <a:endParaRPr lang="en-US" sz="2400">
              <a:solidFill>
                <a:schemeClr val="tx2"/>
              </a:solidFill>
            </a:endParaRPr>
          </a:p>
          <a:p>
            <a:pPr eaLnBrk="1" hangingPunct="1">
              <a:defRPr/>
            </a:pPr>
            <a:r>
              <a:rPr lang="en-US" sz="2800">
                <a:solidFill>
                  <a:srgbClr val="FF0000"/>
                </a:solidFill>
              </a:rPr>
              <a:t>Clinical considerations:-</a:t>
            </a:r>
            <a:endParaRPr lang="en-US" sz="2400">
              <a:solidFill>
                <a:srgbClr val="FF0000"/>
              </a:solidFill>
            </a:endParaRPr>
          </a:p>
          <a:p>
            <a:pPr eaLnBrk="1" hangingPunct="1">
              <a:defRPr/>
            </a:pPr>
            <a:r>
              <a:rPr lang="en-US" sz="2400">
                <a:solidFill>
                  <a:schemeClr val="tx2"/>
                </a:solidFill>
              </a:rPr>
              <a:t>1. Liner</a:t>
            </a:r>
          </a:p>
          <a:p>
            <a:pPr eaLnBrk="1" hangingPunct="1">
              <a:defRPr/>
            </a:pPr>
            <a:r>
              <a:rPr lang="en-US" sz="2400">
                <a:solidFill>
                  <a:schemeClr val="tx2"/>
                </a:solidFill>
              </a:rPr>
              <a:t>2. Fissure sealant</a:t>
            </a:r>
          </a:p>
          <a:p>
            <a:pPr eaLnBrk="1" hangingPunct="1">
              <a:defRPr/>
            </a:pPr>
            <a:r>
              <a:rPr lang="en-US" sz="2400">
                <a:solidFill>
                  <a:schemeClr val="tx2"/>
                </a:solidFill>
              </a:rPr>
              <a:t>3. Core built up</a:t>
            </a:r>
          </a:p>
          <a:p>
            <a:pPr eaLnBrk="1" hangingPunct="1">
              <a:defRPr/>
            </a:pPr>
            <a:r>
              <a:rPr lang="en-US" sz="2400">
                <a:solidFill>
                  <a:schemeClr val="tx2"/>
                </a:solidFill>
              </a:rPr>
              <a:t>4. Ortho brackets</a:t>
            </a:r>
          </a:p>
          <a:p>
            <a:pPr eaLnBrk="1" hangingPunct="1">
              <a:defRPr/>
            </a:pPr>
            <a:r>
              <a:rPr lang="en-US" sz="2400">
                <a:solidFill>
                  <a:schemeClr val="tx2"/>
                </a:solidFill>
              </a:rPr>
              <a:t>5. Repair of restorations</a:t>
            </a:r>
          </a:p>
          <a:p>
            <a:pPr eaLnBrk="1" hangingPunct="1">
              <a:defRPr/>
            </a:pPr>
            <a:endParaRPr lang="en-US" sz="2400">
              <a:solidFill>
                <a:schemeClr val="tx2"/>
              </a:solidFill>
            </a:endParaRPr>
          </a:p>
          <a:p>
            <a:pPr eaLnBrk="1" hangingPunct="1">
              <a:defRPr/>
            </a:pPr>
            <a:endParaRPr lang="en-US" sz="2400">
              <a:solidFill>
                <a:schemeClr val="tx2"/>
              </a:solidFill>
            </a:endParaRPr>
          </a:p>
          <a:p>
            <a:pPr eaLnBrk="1" hangingPunct="1">
              <a:buFontTx/>
              <a:buNone/>
              <a:defRPr/>
            </a:pPr>
            <a:endParaRPr lang="en-US" sz="2400">
              <a:solidFill>
                <a:srgbClr val="FF0000"/>
              </a:solidFill>
            </a:endParaRPr>
          </a:p>
        </p:txBody>
      </p:sp>
    </p:spTree>
    <p:extLst>
      <p:ext uri="{BB962C8B-B14F-4D97-AF65-F5344CB8AC3E}">
        <p14:creationId xmlns:p14="http://schemas.microsoft.com/office/powerpoint/2010/main" xmlns="" val="3902543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a:t>
            </a:r>
          </a:p>
        </p:txBody>
      </p:sp>
      <p:sp>
        <p:nvSpPr>
          <p:cNvPr id="3" name="Content Placeholder 2"/>
          <p:cNvSpPr>
            <a:spLocks noGrp="1"/>
          </p:cNvSpPr>
          <p:nvPr>
            <p:ph idx="1"/>
          </p:nvPr>
        </p:nvSpPr>
        <p:spPr/>
        <p:txBody>
          <a:bodyPr>
            <a:normAutofit fontScale="92500" lnSpcReduction="10000"/>
          </a:bodyPr>
          <a:lstStyle/>
          <a:p>
            <a:pPr marL="82296" indent="0">
              <a:buNone/>
            </a:pPr>
            <a:r>
              <a:rPr lang="en-US" sz="3600" dirty="0"/>
              <a:t/>
            </a:r>
            <a:br>
              <a:rPr lang="en-US" sz="3600" dirty="0"/>
            </a:br>
            <a:r>
              <a:rPr lang="en-US" dirty="0">
                <a:solidFill>
                  <a:srgbClr val="FF0000"/>
                </a:solidFill>
                <a:latin typeface="Monotype Corsiva" pitchFamily="66" charset="0"/>
              </a:rPr>
              <a:t/>
            </a:r>
            <a:br>
              <a:rPr lang="en-US" dirty="0">
                <a:solidFill>
                  <a:srgbClr val="FF0000"/>
                </a:solidFill>
                <a:latin typeface="Monotype Corsiva" pitchFamily="66" charset="0"/>
              </a:rPr>
            </a:br>
            <a:r>
              <a:rPr lang="en-US" dirty="0"/>
              <a:t>         It is type of direct restorative material which may be defined as the substance that hardens to act as base, liner, filling material,  or adhesive to bind devices and prostheses to tooth structure or to each other.</a:t>
            </a:r>
            <a:br>
              <a:rPr lang="en-US" dirty="0"/>
            </a:br>
            <a:r>
              <a:rPr lang="en-US" dirty="0"/>
              <a:t/>
            </a:r>
            <a:br>
              <a:rPr lang="en-US" dirty="0"/>
            </a:br>
            <a:r>
              <a:rPr lang="en-US" dirty="0"/>
              <a:t>Dental cements used as restorative materials have low strengths compared with those of resin-based composites and amalgam.</a:t>
            </a:r>
          </a:p>
        </p:txBody>
      </p:sp>
    </p:spTree>
    <p:extLst>
      <p:ext uri="{BB962C8B-B14F-4D97-AF65-F5344CB8AC3E}">
        <p14:creationId xmlns:p14="http://schemas.microsoft.com/office/powerpoint/2010/main" xmlns="" val="2738304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Define dental cements</a:t>
            </a:r>
          </a:p>
          <a:p>
            <a:r>
              <a:rPr lang="en-US" dirty="0"/>
              <a:t>What are different classification of dental cements ?</a:t>
            </a:r>
          </a:p>
          <a:p>
            <a:r>
              <a:rPr lang="en-US" dirty="0"/>
              <a:t>Give composition of different cements ?</a:t>
            </a:r>
          </a:p>
          <a:p>
            <a:endParaRPr lang="en-US" dirty="0"/>
          </a:p>
        </p:txBody>
      </p:sp>
    </p:spTree>
    <p:extLst>
      <p:ext uri="{BB962C8B-B14F-4D97-AF65-F5344CB8AC3E}">
        <p14:creationId xmlns:p14="http://schemas.microsoft.com/office/powerpoint/2010/main" xmlns="" val="891621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reading</a:t>
            </a:r>
          </a:p>
        </p:txBody>
      </p:sp>
      <p:sp>
        <p:nvSpPr>
          <p:cNvPr id="3" name="Content Placeholder 2"/>
          <p:cNvSpPr>
            <a:spLocks noGrp="1"/>
          </p:cNvSpPr>
          <p:nvPr>
            <p:ph idx="1"/>
          </p:nvPr>
        </p:nvSpPr>
        <p:spPr/>
        <p:txBody>
          <a:bodyPr/>
          <a:lstStyle/>
          <a:p>
            <a:r>
              <a:rPr lang="en-US" dirty="0"/>
              <a:t>Basic dental materials by </a:t>
            </a:r>
            <a:r>
              <a:rPr lang="en-US" dirty="0" err="1"/>
              <a:t>manappallil</a:t>
            </a:r>
            <a:endParaRPr lang="en-US" dirty="0"/>
          </a:p>
          <a:p>
            <a:r>
              <a:rPr lang="en-US" dirty="0"/>
              <a:t>Philip’s science of dental sciences</a:t>
            </a:r>
          </a:p>
        </p:txBody>
      </p:sp>
    </p:spTree>
    <p:extLst>
      <p:ext uri="{BB962C8B-B14F-4D97-AF65-F5344CB8AC3E}">
        <p14:creationId xmlns:p14="http://schemas.microsoft.com/office/powerpoint/2010/main" xmlns="" val="3557339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82296" indent="0" algn="ctr">
              <a:buNone/>
            </a:pPr>
            <a:endParaRPr lang="en-US" sz="11500" dirty="0"/>
          </a:p>
          <a:p>
            <a:pPr marL="82296" indent="0" algn="ctr">
              <a:buNone/>
            </a:pPr>
            <a:r>
              <a:rPr lang="en-US" sz="11500" dirty="0"/>
              <a:t>Thank you</a:t>
            </a:r>
          </a:p>
        </p:txBody>
      </p:sp>
    </p:spTree>
    <p:extLst>
      <p:ext uri="{BB962C8B-B14F-4D97-AF65-F5344CB8AC3E}">
        <p14:creationId xmlns:p14="http://schemas.microsoft.com/office/powerpoint/2010/main" xmlns="" val="218140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C10532-FD78-1F84-8CBB-330BBCB2DC84}"/>
              </a:ext>
            </a:extLst>
          </p:cNvPr>
          <p:cNvSpPr>
            <a:spLocks noGrp="1"/>
          </p:cNvSpPr>
          <p:nvPr>
            <p:ph type="title"/>
          </p:nvPr>
        </p:nvSpPr>
        <p:spPr/>
        <p:txBody>
          <a:bodyPr/>
          <a:lstStyle/>
          <a:p>
            <a:r>
              <a:rPr lang="en-US" dirty="0"/>
              <a:t>Contents</a:t>
            </a:r>
            <a:endParaRPr lang="en-IN" dirty="0"/>
          </a:p>
        </p:txBody>
      </p:sp>
      <p:sp>
        <p:nvSpPr>
          <p:cNvPr id="3" name="Content Placeholder 2">
            <a:extLst>
              <a:ext uri="{FF2B5EF4-FFF2-40B4-BE49-F238E27FC236}">
                <a16:creationId xmlns:a16="http://schemas.microsoft.com/office/drawing/2014/main" xmlns="" id="{A411CBCD-28C2-696C-65CC-E1531B548574}"/>
              </a:ext>
            </a:extLst>
          </p:cNvPr>
          <p:cNvSpPr>
            <a:spLocks noGrp="1"/>
          </p:cNvSpPr>
          <p:nvPr>
            <p:ph idx="1"/>
          </p:nvPr>
        </p:nvSpPr>
        <p:spPr/>
        <p:txBody>
          <a:bodyPr/>
          <a:lstStyle/>
          <a:p>
            <a:pPr>
              <a:defRPr/>
            </a:pPr>
            <a:r>
              <a:rPr lang="en-US" dirty="0"/>
              <a:t>Introduction</a:t>
            </a:r>
          </a:p>
          <a:p>
            <a:pPr>
              <a:defRPr/>
            </a:pPr>
            <a:r>
              <a:rPr lang="en-US" dirty="0"/>
              <a:t>Key terms</a:t>
            </a:r>
          </a:p>
          <a:p>
            <a:pPr>
              <a:defRPr/>
            </a:pPr>
            <a:r>
              <a:rPr lang="en-US" dirty="0"/>
              <a:t>Agents for pulp protection</a:t>
            </a:r>
          </a:p>
          <a:p>
            <a:pPr>
              <a:defRPr/>
            </a:pPr>
            <a:r>
              <a:rPr lang="en-US" dirty="0"/>
              <a:t>Ideal requirements</a:t>
            </a:r>
          </a:p>
          <a:p>
            <a:pPr>
              <a:defRPr/>
            </a:pPr>
            <a:r>
              <a:rPr lang="en-US" dirty="0"/>
              <a:t>Classifications</a:t>
            </a:r>
          </a:p>
          <a:p>
            <a:pPr>
              <a:defRPr/>
            </a:pPr>
            <a:r>
              <a:rPr lang="en-US" dirty="0"/>
              <a:t>Properties</a:t>
            </a:r>
          </a:p>
          <a:p>
            <a:pPr>
              <a:defRPr/>
            </a:pPr>
            <a:r>
              <a:rPr lang="en-US" dirty="0"/>
              <a:t>composition</a:t>
            </a:r>
          </a:p>
          <a:p>
            <a:endParaRPr lang="en-IN" dirty="0"/>
          </a:p>
        </p:txBody>
      </p:sp>
    </p:spTree>
    <p:extLst>
      <p:ext uri="{BB962C8B-B14F-4D97-AF65-F5344CB8AC3E}">
        <p14:creationId xmlns:p14="http://schemas.microsoft.com/office/powerpoint/2010/main" xmlns="" val="3210837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a:xfrm>
            <a:off x="152400" y="0"/>
            <a:ext cx="8991600" cy="6858000"/>
          </a:xfrm>
        </p:spPr>
        <p:txBody>
          <a:bodyPr/>
          <a:lstStyle/>
          <a:p>
            <a:pPr eaLnBrk="1" hangingPunct="1">
              <a:defRPr/>
            </a:pPr>
            <a:r>
              <a:rPr lang="en-US" sz="2800">
                <a:solidFill>
                  <a:srgbClr val="FF0000"/>
                </a:solidFill>
              </a:rPr>
              <a:t>Glass Ionomer Cements:</a:t>
            </a:r>
          </a:p>
          <a:p>
            <a:pPr eaLnBrk="1" hangingPunct="1">
              <a:defRPr/>
            </a:pPr>
            <a:endParaRPr lang="en-US" sz="2400">
              <a:solidFill>
                <a:schemeClr val="tx2"/>
              </a:solidFill>
            </a:endParaRPr>
          </a:p>
          <a:p>
            <a:pPr eaLnBrk="1" hangingPunct="1">
              <a:defRPr/>
            </a:pPr>
            <a:r>
              <a:rPr lang="en-US" sz="2400">
                <a:solidFill>
                  <a:schemeClr val="tx2"/>
                </a:solidFill>
              </a:rPr>
              <a:t>ADA specification No is</a:t>
            </a:r>
          </a:p>
          <a:p>
            <a:pPr eaLnBrk="1" hangingPunct="1">
              <a:defRPr/>
            </a:pPr>
            <a:r>
              <a:rPr lang="en-US" sz="2400">
                <a:solidFill>
                  <a:schemeClr val="tx2"/>
                </a:solidFill>
              </a:rPr>
              <a:t>Adhesive tooth coloured restorative material</a:t>
            </a:r>
          </a:p>
          <a:p>
            <a:pPr eaLnBrk="1" hangingPunct="1">
              <a:buFontTx/>
              <a:buNone/>
              <a:defRPr/>
            </a:pPr>
            <a:endParaRPr lang="en-US" sz="2400">
              <a:solidFill>
                <a:schemeClr val="tx2"/>
              </a:solidFill>
            </a:endParaRPr>
          </a:p>
          <a:p>
            <a:pPr eaLnBrk="1" hangingPunct="1">
              <a:defRPr/>
            </a:pPr>
            <a:r>
              <a:rPr lang="en-US" sz="2400">
                <a:solidFill>
                  <a:schemeClr val="tx2"/>
                </a:solidFill>
              </a:rPr>
              <a:t>Invented by Wilson &amp; Kent in 1972.</a:t>
            </a:r>
          </a:p>
          <a:p>
            <a:pPr eaLnBrk="1" hangingPunct="1">
              <a:buFontTx/>
              <a:buNone/>
              <a:defRPr/>
            </a:pPr>
            <a:endParaRPr lang="en-US" sz="2400">
              <a:solidFill>
                <a:schemeClr val="tx2"/>
              </a:solidFill>
            </a:endParaRPr>
          </a:p>
          <a:p>
            <a:pPr eaLnBrk="1" hangingPunct="1">
              <a:defRPr/>
            </a:pPr>
            <a:r>
              <a:rPr lang="en-US" sz="2400">
                <a:solidFill>
                  <a:schemeClr val="tx2"/>
                </a:solidFill>
              </a:rPr>
              <a:t>Originally used for restorations of eroded areas.</a:t>
            </a:r>
          </a:p>
          <a:p>
            <a:pPr eaLnBrk="1" hangingPunct="1">
              <a:buFontTx/>
              <a:buNone/>
              <a:defRPr/>
            </a:pPr>
            <a:endParaRPr lang="en-US" sz="2400">
              <a:solidFill>
                <a:schemeClr val="tx2"/>
              </a:solidFill>
            </a:endParaRPr>
          </a:p>
          <a:p>
            <a:pPr eaLnBrk="1" hangingPunct="1">
              <a:defRPr/>
            </a:pPr>
            <a:r>
              <a:rPr lang="en-US" sz="2400">
                <a:solidFill>
                  <a:schemeClr val="tx2"/>
                </a:solidFill>
              </a:rPr>
              <a:t>Subsequently modified to allow its use in other areas.</a:t>
            </a:r>
          </a:p>
          <a:p>
            <a:pPr eaLnBrk="1" hangingPunct="1">
              <a:buFontTx/>
              <a:buNone/>
              <a:defRPr/>
            </a:pPr>
            <a:endParaRPr lang="en-US" sz="2400">
              <a:solidFill>
                <a:schemeClr val="tx2"/>
              </a:solidFill>
            </a:endParaRPr>
          </a:p>
          <a:p>
            <a:pPr eaLnBrk="1" hangingPunct="1">
              <a:defRPr/>
            </a:pPr>
            <a:r>
              <a:rPr lang="en-US" sz="2400">
                <a:solidFill>
                  <a:schemeClr val="tx2"/>
                </a:solidFill>
              </a:rPr>
              <a:t>Has combined properties of silicate cements &amp; polycarboxylate cements.</a:t>
            </a:r>
          </a:p>
          <a:p>
            <a:pPr eaLnBrk="1" hangingPunct="1">
              <a:buFontTx/>
              <a:buNone/>
              <a:defRPr/>
            </a:pPr>
            <a:endParaRPr lang="en-US" sz="2400">
              <a:solidFill>
                <a:schemeClr val="tx2"/>
              </a:solidFill>
            </a:endParaRPr>
          </a:p>
          <a:p>
            <a:pPr eaLnBrk="1" hangingPunct="1">
              <a:defRPr/>
            </a:pPr>
            <a:r>
              <a:rPr lang="en-US" sz="2400"/>
              <a:t>As a restorative material requires minimal cavity preparation.</a:t>
            </a:r>
          </a:p>
        </p:txBody>
      </p:sp>
    </p:spTree>
    <p:extLst>
      <p:ext uri="{BB962C8B-B14F-4D97-AF65-F5344CB8AC3E}">
        <p14:creationId xmlns:p14="http://schemas.microsoft.com/office/powerpoint/2010/main" xmlns="" val="847948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a:xfrm>
            <a:off x="0" y="0"/>
            <a:ext cx="9144000" cy="6858000"/>
          </a:xfrm>
        </p:spPr>
        <p:txBody>
          <a:bodyPr/>
          <a:lstStyle/>
          <a:p>
            <a:pPr eaLnBrk="1" hangingPunct="1">
              <a:buFontTx/>
              <a:buNone/>
              <a:defRPr/>
            </a:pPr>
            <a:r>
              <a:rPr lang="en-US" sz="2400"/>
              <a:t>   This cement is also known as….</a:t>
            </a:r>
          </a:p>
          <a:p>
            <a:pPr eaLnBrk="1" hangingPunct="1">
              <a:defRPr/>
            </a:pPr>
            <a:r>
              <a:rPr lang="en-US" sz="2400"/>
              <a:t>Poly (alkenoate) cement</a:t>
            </a:r>
          </a:p>
          <a:p>
            <a:pPr eaLnBrk="1" hangingPunct="1">
              <a:defRPr/>
            </a:pPr>
            <a:r>
              <a:rPr lang="en-US" sz="2400"/>
              <a:t>GIC</a:t>
            </a:r>
          </a:p>
          <a:p>
            <a:pPr eaLnBrk="1" hangingPunct="1">
              <a:defRPr/>
            </a:pPr>
            <a:r>
              <a:rPr lang="en-US" sz="2400"/>
              <a:t>ASPA (Alumino silicate ployacrylic acid)</a:t>
            </a:r>
          </a:p>
          <a:p>
            <a:pPr eaLnBrk="1" hangingPunct="1">
              <a:buFontTx/>
              <a:buNone/>
              <a:defRPr/>
            </a:pPr>
            <a:endParaRPr lang="en-US" sz="2400"/>
          </a:p>
          <a:p>
            <a:pPr eaLnBrk="1" hangingPunct="1">
              <a:defRPr/>
            </a:pPr>
            <a:r>
              <a:rPr lang="en-US" sz="2800">
                <a:solidFill>
                  <a:srgbClr val="FF0000"/>
                </a:solidFill>
              </a:rPr>
              <a:t>Applications:-</a:t>
            </a:r>
            <a:endParaRPr lang="en-US" sz="2400">
              <a:solidFill>
                <a:srgbClr val="FF0000"/>
              </a:solidFill>
            </a:endParaRPr>
          </a:p>
          <a:p>
            <a:pPr eaLnBrk="1" hangingPunct="1">
              <a:buFontTx/>
              <a:buNone/>
              <a:defRPr/>
            </a:pPr>
            <a:r>
              <a:rPr lang="en-US" sz="2400"/>
              <a:t> 1. Anterior esthetic restorative material  </a:t>
            </a:r>
          </a:p>
          <a:p>
            <a:pPr eaLnBrk="1" hangingPunct="1">
              <a:buFontTx/>
              <a:buNone/>
              <a:defRPr/>
            </a:pPr>
            <a:r>
              <a:rPr lang="en-US" sz="2400"/>
              <a:t> 2. eroded areas &amp; class V restorations</a:t>
            </a:r>
          </a:p>
          <a:p>
            <a:pPr eaLnBrk="1" hangingPunct="1">
              <a:buFontTx/>
              <a:buNone/>
              <a:defRPr/>
            </a:pPr>
            <a:r>
              <a:rPr lang="en-US" sz="2400"/>
              <a:t> 3. As a luting agent</a:t>
            </a:r>
          </a:p>
          <a:p>
            <a:pPr eaLnBrk="1" hangingPunct="1">
              <a:buFontTx/>
              <a:buNone/>
              <a:defRPr/>
            </a:pPr>
            <a:r>
              <a:rPr lang="en-US" sz="2400"/>
              <a:t> 4. as liners and bases</a:t>
            </a:r>
          </a:p>
          <a:p>
            <a:pPr eaLnBrk="1" hangingPunct="1">
              <a:buFontTx/>
              <a:buNone/>
              <a:defRPr/>
            </a:pPr>
            <a:r>
              <a:rPr lang="en-US" sz="2400"/>
              <a:t> 5.for core build up</a:t>
            </a:r>
          </a:p>
          <a:p>
            <a:pPr eaLnBrk="1" hangingPunct="1">
              <a:buFontTx/>
              <a:buNone/>
              <a:defRPr/>
            </a:pPr>
            <a:r>
              <a:rPr lang="en-US" sz="2400"/>
              <a:t> 6. as pit and fissure sealant to some extent</a:t>
            </a:r>
          </a:p>
          <a:p>
            <a:pPr eaLnBrk="1" hangingPunct="1">
              <a:buFontTx/>
              <a:buNone/>
              <a:defRPr/>
            </a:pPr>
            <a:endParaRPr lang="en-US" sz="2400"/>
          </a:p>
          <a:p>
            <a:pPr eaLnBrk="1" hangingPunct="1">
              <a:buFontTx/>
              <a:buNone/>
              <a:defRPr/>
            </a:pPr>
            <a:r>
              <a:rPr lang="en-US" sz="2400"/>
              <a:t> </a:t>
            </a:r>
          </a:p>
        </p:txBody>
      </p:sp>
    </p:spTree>
    <p:extLst>
      <p:ext uri="{BB962C8B-B14F-4D97-AF65-F5344CB8AC3E}">
        <p14:creationId xmlns:p14="http://schemas.microsoft.com/office/powerpoint/2010/main" xmlns="" val="3108352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0" y="0"/>
            <a:ext cx="9144000" cy="6858000"/>
          </a:xfrm>
        </p:spPr>
        <p:txBody>
          <a:bodyPr/>
          <a:lstStyle/>
          <a:p>
            <a:pPr eaLnBrk="1" hangingPunct="1">
              <a:defRPr/>
            </a:pPr>
            <a:endParaRPr lang="en-US" sz="2800">
              <a:solidFill>
                <a:srgbClr val="FF0000"/>
              </a:solidFill>
            </a:endParaRPr>
          </a:p>
          <a:p>
            <a:pPr eaLnBrk="1" hangingPunct="1">
              <a:defRPr/>
            </a:pPr>
            <a:r>
              <a:rPr lang="en-US" sz="2800">
                <a:solidFill>
                  <a:srgbClr val="FF0000"/>
                </a:solidFill>
              </a:rPr>
              <a:t>Classification:-</a:t>
            </a:r>
          </a:p>
          <a:p>
            <a:pPr eaLnBrk="1" hangingPunct="1">
              <a:buFontTx/>
              <a:buNone/>
              <a:defRPr/>
            </a:pPr>
            <a:endParaRPr lang="en-US" sz="2400">
              <a:solidFill>
                <a:schemeClr val="tx2"/>
              </a:solidFill>
            </a:endParaRPr>
          </a:p>
          <a:p>
            <a:pPr eaLnBrk="1" hangingPunct="1">
              <a:defRPr/>
            </a:pPr>
            <a:r>
              <a:rPr lang="en-US" sz="2400">
                <a:solidFill>
                  <a:schemeClr val="tx2"/>
                </a:solidFill>
              </a:rPr>
              <a:t> Type I …..For luting</a:t>
            </a:r>
          </a:p>
          <a:p>
            <a:pPr eaLnBrk="1" hangingPunct="1">
              <a:defRPr/>
            </a:pPr>
            <a:r>
              <a:rPr lang="en-US" sz="2400">
                <a:solidFill>
                  <a:schemeClr val="tx2"/>
                </a:solidFill>
              </a:rPr>
              <a:t>Type  II ….For restorations</a:t>
            </a:r>
          </a:p>
          <a:p>
            <a:pPr eaLnBrk="1" hangingPunct="1">
              <a:defRPr/>
            </a:pPr>
            <a:r>
              <a:rPr lang="en-US" sz="2400">
                <a:solidFill>
                  <a:schemeClr val="tx2"/>
                </a:solidFill>
              </a:rPr>
              <a:t>Type III…. Liners and bases</a:t>
            </a:r>
          </a:p>
          <a:p>
            <a:pPr eaLnBrk="1" hangingPunct="1">
              <a:buFontTx/>
              <a:buNone/>
              <a:defRPr/>
            </a:pPr>
            <a:endParaRPr lang="en-US" sz="2400">
              <a:solidFill>
                <a:schemeClr val="tx2"/>
              </a:solidFill>
            </a:endParaRPr>
          </a:p>
          <a:p>
            <a:pPr eaLnBrk="1" hangingPunct="1">
              <a:defRPr/>
            </a:pPr>
            <a:r>
              <a:rPr lang="en-US" sz="2800">
                <a:solidFill>
                  <a:srgbClr val="FF0000"/>
                </a:solidFill>
              </a:rPr>
              <a:t>Commercial names:-</a:t>
            </a:r>
            <a:endParaRPr lang="en-US" sz="2400">
              <a:solidFill>
                <a:schemeClr val="tx2"/>
              </a:solidFill>
            </a:endParaRPr>
          </a:p>
          <a:p>
            <a:pPr eaLnBrk="1" hangingPunct="1">
              <a:defRPr/>
            </a:pPr>
            <a:r>
              <a:rPr lang="en-US" sz="2400">
                <a:solidFill>
                  <a:schemeClr val="tx2"/>
                </a:solidFill>
              </a:rPr>
              <a:t>Aqua chem …. Type I</a:t>
            </a:r>
          </a:p>
          <a:p>
            <a:pPr eaLnBrk="1" hangingPunct="1">
              <a:defRPr/>
            </a:pPr>
            <a:r>
              <a:rPr lang="en-US" sz="2400">
                <a:solidFill>
                  <a:schemeClr val="tx2"/>
                </a:solidFill>
              </a:rPr>
              <a:t>FUGI I …..      Type I</a:t>
            </a:r>
          </a:p>
          <a:p>
            <a:pPr eaLnBrk="1" hangingPunct="1">
              <a:defRPr/>
            </a:pPr>
            <a:r>
              <a:rPr lang="en-US" sz="2400">
                <a:solidFill>
                  <a:schemeClr val="tx2"/>
                </a:solidFill>
              </a:rPr>
              <a:t>CHEM Fil …..   Type II</a:t>
            </a:r>
          </a:p>
          <a:p>
            <a:pPr eaLnBrk="1" hangingPunct="1">
              <a:defRPr/>
            </a:pPr>
            <a:r>
              <a:rPr lang="en-US" sz="2400">
                <a:solidFill>
                  <a:schemeClr val="tx2"/>
                </a:solidFill>
              </a:rPr>
              <a:t>Logo Fil…..      Type II</a:t>
            </a:r>
          </a:p>
          <a:p>
            <a:pPr eaLnBrk="1" hangingPunct="1">
              <a:defRPr/>
            </a:pPr>
            <a:r>
              <a:rPr lang="en-US" sz="2400">
                <a:solidFill>
                  <a:schemeClr val="tx2"/>
                </a:solidFill>
              </a:rPr>
              <a:t>Ketac bond ….  Type III</a:t>
            </a:r>
          </a:p>
          <a:p>
            <a:pPr eaLnBrk="1" hangingPunct="1">
              <a:defRPr/>
            </a:pPr>
            <a:r>
              <a:rPr lang="en-US" sz="2400">
                <a:solidFill>
                  <a:schemeClr val="tx2"/>
                </a:solidFill>
              </a:rPr>
              <a:t>Vitra bond …..  Light cure GIC</a:t>
            </a:r>
            <a:endParaRPr lang="en-US" sz="2400">
              <a:solidFill>
                <a:srgbClr val="FF0000"/>
              </a:solidFill>
            </a:endParaRPr>
          </a:p>
        </p:txBody>
      </p:sp>
    </p:spTree>
    <p:extLst>
      <p:ext uri="{BB962C8B-B14F-4D97-AF65-F5344CB8AC3E}">
        <p14:creationId xmlns:p14="http://schemas.microsoft.com/office/powerpoint/2010/main" xmlns="" val="222260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a:xfrm>
            <a:off x="0" y="0"/>
            <a:ext cx="9144000" cy="6858000"/>
          </a:xfrm>
        </p:spPr>
        <p:txBody>
          <a:bodyPr/>
          <a:lstStyle/>
          <a:p>
            <a:pPr eaLnBrk="1" hangingPunct="1">
              <a:defRPr/>
            </a:pPr>
            <a:r>
              <a:rPr lang="en-US" sz="2800">
                <a:solidFill>
                  <a:srgbClr val="FF0000"/>
                </a:solidFill>
              </a:rPr>
              <a:t>Mode of supply:-</a:t>
            </a:r>
            <a:endParaRPr lang="en-US" sz="2400">
              <a:solidFill>
                <a:schemeClr val="tx2"/>
              </a:solidFill>
            </a:endParaRPr>
          </a:p>
          <a:p>
            <a:pPr eaLnBrk="1" hangingPunct="1">
              <a:defRPr/>
            </a:pPr>
            <a:r>
              <a:rPr lang="en-US" sz="2400">
                <a:solidFill>
                  <a:schemeClr val="tx2"/>
                </a:solidFill>
              </a:rPr>
              <a:t>Powder/ Liquid in bottles</a:t>
            </a:r>
          </a:p>
          <a:p>
            <a:pPr eaLnBrk="1" hangingPunct="1">
              <a:buFontTx/>
              <a:buNone/>
              <a:defRPr/>
            </a:pPr>
            <a:endParaRPr lang="en-US" sz="2400">
              <a:solidFill>
                <a:schemeClr val="tx2"/>
              </a:solidFill>
            </a:endParaRPr>
          </a:p>
          <a:p>
            <a:pPr eaLnBrk="1" hangingPunct="1">
              <a:defRPr/>
            </a:pPr>
            <a:r>
              <a:rPr lang="en-US" sz="2400">
                <a:solidFill>
                  <a:schemeClr val="tx2"/>
                </a:solidFill>
              </a:rPr>
              <a:t>Pre-proportioned powder/Liquid</a:t>
            </a:r>
          </a:p>
          <a:p>
            <a:pPr eaLnBrk="1" hangingPunct="1">
              <a:buFontTx/>
              <a:buNone/>
              <a:defRPr/>
            </a:pPr>
            <a:endParaRPr lang="en-US" sz="2400">
              <a:solidFill>
                <a:schemeClr val="tx2"/>
              </a:solidFill>
            </a:endParaRPr>
          </a:p>
          <a:p>
            <a:pPr eaLnBrk="1" hangingPunct="1">
              <a:defRPr/>
            </a:pPr>
            <a:r>
              <a:rPr lang="en-US" sz="2400">
                <a:solidFill>
                  <a:schemeClr val="tx2"/>
                </a:solidFill>
              </a:rPr>
              <a:t>Light cure system.</a:t>
            </a:r>
            <a:endParaRPr lang="en-US" sz="2800">
              <a:solidFill>
                <a:srgbClr val="FF0000"/>
              </a:solidFill>
            </a:endParaRPr>
          </a:p>
        </p:txBody>
      </p:sp>
    </p:spTree>
    <p:extLst>
      <p:ext uri="{BB962C8B-B14F-4D97-AF65-F5344CB8AC3E}">
        <p14:creationId xmlns:p14="http://schemas.microsoft.com/office/powerpoint/2010/main" xmlns="" val="1356915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sz="half" idx="1"/>
          </p:nvPr>
        </p:nvSpPr>
        <p:spPr>
          <a:xfrm>
            <a:off x="0" y="0"/>
            <a:ext cx="9144000" cy="6858000"/>
          </a:xfrm>
        </p:spPr>
        <p:txBody>
          <a:bodyPr/>
          <a:lstStyle/>
          <a:p>
            <a:pPr eaLnBrk="1" hangingPunct="1">
              <a:defRPr/>
            </a:pPr>
            <a:r>
              <a:rPr lang="en-US" sz="2800" b="1">
                <a:solidFill>
                  <a:srgbClr val="FF0000"/>
                </a:solidFill>
              </a:rPr>
              <a:t>Composition:-</a:t>
            </a:r>
          </a:p>
          <a:p>
            <a:pPr eaLnBrk="1" hangingPunct="1">
              <a:defRPr/>
            </a:pPr>
            <a:r>
              <a:rPr lang="en-US" sz="2800" b="1">
                <a:solidFill>
                  <a:srgbClr val="FF9900"/>
                </a:solidFill>
              </a:rPr>
              <a:t>  </a:t>
            </a:r>
            <a:r>
              <a:rPr lang="en-US" sz="2800" b="1" u="sng">
                <a:solidFill>
                  <a:srgbClr val="FF9900"/>
                </a:solidFill>
              </a:rPr>
              <a:t>Powder:</a:t>
            </a:r>
          </a:p>
          <a:p>
            <a:pPr eaLnBrk="1" hangingPunct="1">
              <a:defRPr/>
            </a:pPr>
            <a:r>
              <a:rPr lang="en-US" sz="2400">
                <a:solidFill>
                  <a:schemeClr val="tx2"/>
                </a:solidFill>
              </a:rPr>
              <a:t>Silica    …..                41.9</a:t>
            </a:r>
          </a:p>
          <a:p>
            <a:pPr eaLnBrk="1" hangingPunct="1">
              <a:defRPr/>
            </a:pPr>
            <a:r>
              <a:rPr lang="en-US" sz="2400">
                <a:solidFill>
                  <a:schemeClr val="tx2"/>
                </a:solidFill>
              </a:rPr>
              <a:t>Alumina….                 28.6</a:t>
            </a:r>
          </a:p>
          <a:p>
            <a:pPr eaLnBrk="1" hangingPunct="1">
              <a:defRPr/>
            </a:pPr>
            <a:r>
              <a:rPr lang="en-US" sz="2400">
                <a:solidFill>
                  <a:schemeClr val="tx2"/>
                </a:solidFill>
              </a:rPr>
              <a:t>Aluminum fluoride ….   1.6</a:t>
            </a:r>
          </a:p>
          <a:p>
            <a:pPr eaLnBrk="1" hangingPunct="1">
              <a:defRPr/>
            </a:pPr>
            <a:r>
              <a:rPr lang="en-US" sz="2400">
                <a:solidFill>
                  <a:schemeClr val="tx2"/>
                </a:solidFill>
              </a:rPr>
              <a:t>Calcium fluoride…..     15.7</a:t>
            </a:r>
          </a:p>
          <a:p>
            <a:pPr eaLnBrk="1" hangingPunct="1">
              <a:defRPr/>
            </a:pPr>
            <a:r>
              <a:rPr lang="en-US" sz="2400">
                <a:solidFill>
                  <a:schemeClr val="tx2"/>
                </a:solidFill>
              </a:rPr>
              <a:t>Sodium fluoride…..        9.3</a:t>
            </a:r>
          </a:p>
          <a:p>
            <a:pPr eaLnBrk="1" hangingPunct="1">
              <a:defRPr/>
            </a:pPr>
            <a:r>
              <a:rPr lang="en-US" sz="2400">
                <a:solidFill>
                  <a:schemeClr val="tx2"/>
                </a:solidFill>
              </a:rPr>
              <a:t>Aluminum phosphate…. 3.8</a:t>
            </a:r>
          </a:p>
          <a:p>
            <a:pPr eaLnBrk="1" hangingPunct="1">
              <a:defRPr/>
            </a:pPr>
            <a:endParaRPr lang="en-US" sz="2400">
              <a:solidFill>
                <a:schemeClr val="tx2"/>
              </a:solidFill>
            </a:endParaRPr>
          </a:p>
          <a:p>
            <a:pPr eaLnBrk="1" hangingPunct="1">
              <a:buFontTx/>
              <a:buNone/>
              <a:defRPr/>
            </a:pPr>
            <a:r>
              <a:rPr lang="en-US" sz="2800" b="1">
                <a:solidFill>
                  <a:srgbClr val="FF9900"/>
                </a:solidFill>
              </a:rPr>
              <a:t>   </a:t>
            </a:r>
            <a:endParaRPr lang="en-US" sz="2400" baseline="30000">
              <a:solidFill>
                <a:srgbClr val="FF9900"/>
              </a:solidFill>
            </a:endParaRPr>
          </a:p>
          <a:p>
            <a:pPr eaLnBrk="1" hangingPunct="1">
              <a:defRPr/>
            </a:pPr>
            <a:endParaRPr lang="en-US" sz="2400" baseline="30000">
              <a:solidFill>
                <a:srgbClr val="FF9900"/>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a:p>
            <a:pPr eaLnBrk="1" hangingPunct="1">
              <a:defRPr/>
            </a:pPr>
            <a:endParaRPr lang="en-US" sz="2400" baseline="-25000">
              <a:solidFill>
                <a:schemeClr val="tx2"/>
              </a:solidFill>
            </a:endParaRPr>
          </a:p>
        </p:txBody>
      </p:sp>
    </p:spTree>
    <p:extLst>
      <p:ext uri="{BB962C8B-B14F-4D97-AF65-F5344CB8AC3E}">
        <p14:creationId xmlns:p14="http://schemas.microsoft.com/office/powerpoint/2010/main" xmlns="" val="2514571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idx="1"/>
          </p:nvPr>
        </p:nvSpPr>
        <p:spPr>
          <a:xfrm>
            <a:off x="0" y="0"/>
            <a:ext cx="9144000" cy="6858000"/>
          </a:xfrm>
        </p:spPr>
        <p:txBody>
          <a:bodyPr/>
          <a:lstStyle/>
          <a:p>
            <a:pPr eaLnBrk="1" hangingPunct="1">
              <a:lnSpc>
                <a:spcPct val="90000"/>
              </a:lnSpc>
              <a:defRPr/>
            </a:pPr>
            <a:r>
              <a:rPr lang="en-US" sz="2800" b="1" u="sng">
                <a:solidFill>
                  <a:srgbClr val="FF9900"/>
                </a:solidFill>
              </a:rPr>
              <a:t>Liquid:-</a:t>
            </a:r>
          </a:p>
          <a:p>
            <a:pPr eaLnBrk="1" hangingPunct="1">
              <a:lnSpc>
                <a:spcPct val="90000"/>
              </a:lnSpc>
              <a:buSzPct val="95000"/>
              <a:defRPr/>
            </a:pPr>
            <a:r>
              <a:rPr lang="en-US">
                <a:solidFill>
                  <a:schemeClr val="tx2"/>
                </a:solidFill>
                <a:effectLst/>
              </a:rPr>
              <a:t> </a:t>
            </a:r>
            <a:r>
              <a:rPr lang="en-US" sz="2800">
                <a:solidFill>
                  <a:srgbClr val="FF9900"/>
                </a:solidFill>
                <a:effectLst/>
              </a:rPr>
              <a:t>Polyacrylic acid-</a:t>
            </a:r>
            <a:r>
              <a:rPr lang="en-US" sz="2400">
                <a:solidFill>
                  <a:schemeClr val="tx2"/>
                </a:solidFill>
                <a:effectLst/>
              </a:rPr>
              <a:t> In the form of copolymer with itaconic, maleic</a:t>
            </a:r>
          </a:p>
          <a:p>
            <a:pPr eaLnBrk="1" hangingPunct="1">
              <a:lnSpc>
                <a:spcPct val="90000"/>
              </a:lnSpc>
              <a:buSzPct val="95000"/>
              <a:buFontTx/>
              <a:buNone/>
              <a:defRPr/>
            </a:pPr>
            <a:r>
              <a:rPr lang="en-US" sz="2400">
                <a:solidFill>
                  <a:schemeClr val="tx2"/>
                </a:solidFill>
                <a:effectLst/>
              </a:rPr>
              <a:t>     or tricarboxylic acid to…</a:t>
            </a:r>
          </a:p>
          <a:p>
            <a:pPr eaLnBrk="1" hangingPunct="1">
              <a:lnSpc>
                <a:spcPct val="90000"/>
              </a:lnSpc>
              <a:buSzPct val="95000"/>
              <a:buFontTx/>
              <a:buNone/>
              <a:defRPr/>
            </a:pPr>
            <a:r>
              <a:rPr lang="en-US" sz="2400">
                <a:solidFill>
                  <a:schemeClr val="tx2"/>
                </a:solidFill>
                <a:effectLst/>
              </a:rPr>
              <a:t> 1. To increase the reactivity of the liquid</a:t>
            </a:r>
          </a:p>
          <a:p>
            <a:pPr eaLnBrk="1" hangingPunct="1">
              <a:lnSpc>
                <a:spcPct val="90000"/>
              </a:lnSpc>
              <a:buSzPct val="95000"/>
              <a:buFontTx/>
              <a:buNone/>
              <a:defRPr/>
            </a:pPr>
            <a:r>
              <a:rPr lang="en-US" sz="2400">
                <a:solidFill>
                  <a:schemeClr val="tx2"/>
                </a:solidFill>
                <a:effectLst/>
              </a:rPr>
              <a:t> 2.Decrease viscosity</a:t>
            </a:r>
          </a:p>
          <a:p>
            <a:pPr eaLnBrk="1" hangingPunct="1">
              <a:lnSpc>
                <a:spcPct val="90000"/>
              </a:lnSpc>
              <a:buSzPct val="95000"/>
              <a:buFontTx/>
              <a:buNone/>
              <a:defRPr/>
            </a:pPr>
            <a:r>
              <a:rPr lang="en-US" sz="2400">
                <a:solidFill>
                  <a:schemeClr val="tx2"/>
                </a:solidFill>
                <a:effectLst/>
              </a:rPr>
              <a:t> 3.reduce tendency for gelation</a:t>
            </a:r>
          </a:p>
          <a:p>
            <a:pPr eaLnBrk="1" hangingPunct="1">
              <a:lnSpc>
                <a:spcPct val="90000"/>
              </a:lnSpc>
              <a:buSzPct val="95000"/>
              <a:buFontTx/>
              <a:buNone/>
              <a:defRPr/>
            </a:pPr>
            <a:r>
              <a:rPr lang="en-US" sz="2400">
                <a:solidFill>
                  <a:schemeClr val="tx2"/>
                </a:solidFill>
                <a:effectLst/>
              </a:rPr>
              <a:t>  </a:t>
            </a:r>
          </a:p>
          <a:p>
            <a:pPr eaLnBrk="1" hangingPunct="1">
              <a:lnSpc>
                <a:spcPct val="90000"/>
              </a:lnSpc>
              <a:buSzPct val="95000"/>
              <a:defRPr/>
            </a:pPr>
            <a:r>
              <a:rPr lang="en-US" sz="2800">
                <a:solidFill>
                  <a:srgbClr val="FF9900"/>
                </a:solidFill>
                <a:effectLst/>
              </a:rPr>
              <a:t>Tartaric acid</a:t>
            </a:r>
          </a:p>
          <a:p>
            <a:pPr eaLnBrk="1" hangingPunct="1">
              <a:lnSpc>
                <a:spcPct val="90000"/>
              </a:lnSpc>
              <a:buSzPct val="95000"/>
              <a:buFontTx/>
              <a:buNone/>
              <a:defRPr/>
            </a:pPr>
            <a:r>
              <a:rPr lang="en-US" sz="2400">
                <a:solidFill>
                  <a:schemeClr val="tx2"/>
                </a:solidFill>
                <a:effectLst/>
              </a:rPr>
              <a:t> 1. Improves the handling characteristics</a:t>
            </a:r>
          </a:p>
          <a:p>
            <a:pPr eaLnBrk="1" hangingPunct="1">
              <a:lnSpc>
                <a:spcPct val="90000"/>
              </a:lnSpc>
              <a:buSzPct val="95000"/>
              <a:buFontTx/>
              <a:buNone/>
              <a:defRPr/>
            </a:pPr>
            <a:r>
              <a:rPr lang="en-US" sz="2400">
                <a:solidFill>
                  <a:schemeClr val="tx2"/>
                </a:solidFill>
                <a:effectLst/>
              </a:rPr>
              <a:t> 2. Increases working time</a:t>
            </a:r>
          </a:p>
          <a:p>
            <a:pPr eaLnBrk="1" hangingPunct="1">
              <a:lnSpc>
                <a:spcPct val="90000"/>
              </a:lnSpc>
              <a:buSzPct val="95000"/>
              <a:buFontTx/>
              <a:buNone/>
              <a:defRPr/>
            </a:pPr>
            <a:r>
              <a:rPr lang="en-US" sz="2400">
                <a:solidFill>
                  <a:schemeClr val="tx2"/>
                </a:solidFill>
                <a:effectLst/>
              </a:rPr>
              <a:t> 3. Shortens setting time.</a:t>
            </a:r>
          </a:p>
          <a:p>
            <a:pPr eaLnBrk="1" hangingPunct="1">
              <a:lnSpc>
                <a:spcPct val="90000"/>
              </a:lnSpc>
              <a:buSzPct val="95000"/>
              <a:buFontTx/>
              <a:buNone/>
              <a:defRPr/>
            </a:pPr>
            <a:endParaRPr lang="en-US" sz="2400">
              <a:solidFill>
                <a:schemeClr val="tx2"/>
              </a:solidFill>
              <a:effectLst/>
            </a:endParaRPr>
          </a:p>
          <a:p>
            <a:pPr eaLnBrk="1" hangingPunct="1">
              <a:lnSpc>
                <a:spcPct val="90000"/>
              </a:lnSpc>
              <a:buSzPct val="95000"/>
              <a:defRPr/>
            </a:pPr>
            <a:r>
              <a:rPr lang="en-US" sz="2400">
                <a:solidFill>
                  <a:schemeClr val="tx2"/>
                </a:solidFill>
                <a:effectLst/>
              </a:rPr>
              <a:t> </a:t>
            </a:r>
            <a:r>
              <a:rPr lang="en-US" sz="2800">
                <a:solidFill>
                  <a:srgbClr val="FF9900"/>
                </a:solidFill>
                <a:effectLst/>
              </a:rPr>
              <a:t>Water</a:t>
            </a:r>
          </a:p>
          <a:p>
            <a:pPr eaLnBrk="1" hangingPunct="1">
              <a:lnSpc>
                <a:spcPct val="90000"/>
              </a:lnSpc>
              <a:buSzPct val="95000"/>
              <a:defRPr/>
            </a:pPr>
            <a:r>
              <a:rPr lang="en-US" sz="2400">
                <a:solidFill>
                  <a:schemeClr val="tx2"/>
                </a:solidFill>
                <a:effectLst/>
              </a:rPr>
              <a:t>Most important constituent of the cement liquid.</a:t>
            </a:r>
          </a:p>
          <a:p>
            <a:pPr eaLnBrk="1" hangingPunct="1">
              <a:lnSpc>
                <a:spcPct val="90000"/>
              </a:lnSpc>
              <a:buSzPct val="95000"/>
              <a:defRPr/>
            </a:pPr>
            <a:r>
              <a:rPr lang="en-US" sz="2400">
                <a:solidFill>
                  <a:schemeClr val="tx2"/>
                </a:solidFill>
                <a:effectLst/>
              </a:rPr>
              <a:t>It is reaction medium and it hydrates the reaction products.</a:t>
            </a:r>
          </a:p>
          <a:p>
            <a:pPr eaLnBrk="1" hangingPunct="1">
              <a:lnSpc>
                <a:spcPct val="90000"/>
              </a:lnSpc>
              <a:buSzPct val="95000"/>
              <a:defRPr/>
            </a:pPr>
            <a:endParaRPr lang="en-US" sz="2400">
              <a:solidFill>
                <a:schemeClr val="tx2"/>
              </a:solidFill>
              <a:effectLst/>
            </a:endParaRPr>
          </a:p>
          <a:p>
            <a:pPr eaLnBrk="1" hangingPunct="1">
              <a:lnSpc>
                <a:spcPct val="90000"/>
              </a:lnSpc>
              <a:defRPr/>
            </a:pPr>
            <a:endParaRPr lang="en-US" sz="2400">
              <a:solidFill>
                <a:schemeClr val="tx2"/>
              </a:solidFill>
            </a:endParaRPr>
          </a:p>
        </p:txBody>
      </p:sp>
    </p:spTree>
    <p:extLst>
      <p:ext uri="{BB962C8B-B14F-4D97-AF65-F5344CB8AC3E}">
        <p14:creationId xmlns:p14="http://schemas.microsoft.com/office/powerpoint/2010/main" xmlns="" val="1459358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TotalTime>
  <Words>1172</Words>
  <Application>Microsoft Office PowerPoint</Application>
  <PresentationFormat>On-screen Show (4:3)</PresentationFormat>
  <Paragraphs>299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Solstice</vt:lpstr>
      <vt:lpstr>RUNGTA COLLEGE OF DENTAL      SCIENCES AND RESEARCH</vt:lpstr>
      <vt:lpstr>   Specific learning objectives  at the end of this presentation the learner is expected to know ;  </vt:lpstr>
      <vt:lpstr>Contents</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Restoration of GIC and removal of excess</vt:lpstr>
      <vt:lpstr>Slide 17</vt:lpstr>
      <vt:lpstr>Slide 18</vt:lpstr>
      <vt:lpstr>Slide 19</vt:lpstr>
      <vt:lpstr>Slide 20</vt:lpstr>
      <vt:lpstr>Metal modified Glass ionomer cement</vt:lpstr>
      <vt:lpstr>Properties </vt:lpstr>
      <vt:lpstr>Resin modified Glass ionomer cement</vt:lpstr>
      <vt:lpstr>Slide 24</vt:lpstr>
      <vt:lpstr>Slide 25</vt:lpstr>
      <vt:lpstr>Take home message</vt:lpstr>
      <vt:lpstr>Questions</vt:lpstr>
      <vt:lpstr>Suggested reading</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wadighare</dc:creator>
  <cp:lastModifiedBy>test</cp:lastModifiedBy>
  <cp:revision>5</cp:revision>
  <dcterms:created xsi:type="dcterms:W3CDTF">2022-08-08T05:03:29Z</dcterms:created>
  <dcterms:modified xsi:type="dcterms:W3CDTF">2023-04-18T06:04:27Z</dcterms:modified>
</cp:coreProperties>
</file>